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58" r:id="rId3"/>
    <p:sldId id="265" r:id="rId4"/>
    <p:sldId id="261" r:id="rId5"/>
    <p:sldId id="266" r:id="rId6"/>
    <p:sldId id="270" r:id="rId7"/>
    <p:sldId id="267" r:id="rId8"/>
    <p:sldId id="268" r:id="rId9"/>
    <p:sldId id="269" r:id="rId10"/>
    <p:sldId id="272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83798" y="5487472"/>
            <a:ext cx="4983444" cy="428708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83798" y="5487472"/>
            <a:ext cx="4983444" cy="428708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392211" y="482297"/>
            <a:ext cx="6314367" cy="339751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3939685" y="471581"/>
            <a:ext cx="4740453" cy="59161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3939685" y="471581"/>
            <a:ext cx="4740453" cy="59161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3939685" y="471581"/>
            <a:ext cx="4740453" cy="59161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518379" y="3504693"/>
            <a:ext cx="3300352" cy="178985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xfrm>
            <a:off x="466191" y="482297"/>
            <a:ext cx="8214633" cy="4694360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6192" y="5554434"/>
            <a:ext cx="8214632" cy="83332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466191" y="450143"/>
            <a:ext cx="8222670" cy="5937617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24821"/>
            <a:ext cx="82296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EDEDE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2083797" y="5487472"/>
            <a:ext cx="4983446" cy="4287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>
                <a:solidFill>
                  <a:srgbClr val="8B6E36"/>
                </a:solidFill>
              </a:defRPr>
            </a:pPr>
            <a:r>
              <a:rPr lang="en-US" sz="3600" b="1" dirty="0"/>
              <a:t>Series for 2018</a:t>
            </a:r>
            <a:endParaRPr sz="3600" b="1" dirty="0"/>
          </a:p>
        </p:txBody>
      </p:sp>
      <p:sp>
        <p:nvSpPr>
          <p:cNvPr id="83" name="Title 5"/>
          <p:cNvSpPr txBox="1">
            <a:spLocks noGrp="1"/>
          </p:cNvSpPr>
          <p:nvPr>
            <p:ph type="title"/>
          </p:nvPr>
        </p:nvSpPr>
        <p:spPr>
          <a:xfrm>
            <a:off x="1414816" y="31483"/>
            <a:ext cx="6314368" cy="339751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8000" dirty="0"/>
              <a:t>Preaching Through </a:t>
            </a:r>
            <a:r>
              <a:rPr lang="en-US" sz="8000" dirty="0" smtClean="0"/>
              <a:t>t</a:t>
            </a:r>
            <a:r>
              <a:rPr lang="en-US" sz="8000" dirty="0" smtClean="0"/>
              <a:t>he </a:t>
            </a:r>
            <a:r>
              <a:rPr lang="en-US" sz="8000" dirty="0"/>
              <a:t>Prophets </a:t>
            </a:r>
            <a:endParaRPr sz="8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1414816" y="5344777"/>
            <a:ext cx="6314368" cy="67702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>
                <a:solidFill>
                  <a:srgbClr val="8B6E36"/>
                </a:solidFill>
              </a:defRPr>
            </a:pPr>
            <a:r>
              <a:rPr lang="en-US" sz="2800" b="1" dirty="0"/>
              <a:t>Preaching Through the Prophets</a:t>
            </a:r>
            <a:endParaRPr sz="2800" b="1" dirty="0"/>
          </a:p>
        </p:txBody>
      </p:sp>
      <p:sp>
        <p:nvSpPr>
          <p:cNvPr id="83" name="Title 5"/>
          <p:cNvSpPr txBox="1">
            <a:spLocks noGrp="1"/>
          </p:cNvSpPr>
          <p:nvPr>
            <p:ph type="title"/>
          </p:nvPr>
        </p:nvSpPr>
        <p:spPr>
          <a:xfrm>
            <a:off x="1414816" y="31483"/>
            <a:ext cx="6314368" cy="339751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7200" dirty="0"/>
              <a:t>Why Preach From </a:t>
            </a:r>
            <a:r>
              <a:rPr lang="en-US" sz="7200" dirty="0" smtClean="0"/>
              <a:t>The </a:t>
            </a:r>
            <a:r>
              <a:rPr lang="en-US" sz="7200" dirty="0"/>
              <a:t>Prophets?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xmlns="" val="3827779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6"/>
          <p:cNvSpPr txBox="1">
            <a:spLocks noGrp="1"/>
          </p:cNvSpPr>
          <p:nvPr>
            <p:ph type="body" idx="1"/>
          </p:nvPr>
        </p:nvSpPr>
        <p:spPr>
          <a:xfrm>
            <a:off x="149650" y="1375159"/>
            <a:ext cx="8844700" cy="548284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+mn-lt"/>
              </a:rPr>
              <a:t>Repent!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You have broken the covenant.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+mn-lt"/>
              </a:rPr>
              <a:t>Judgment!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Punishment is coming.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+mn-lt"/>
              </a:rPr>
              <a:t>Restoration!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Hope remains for a glorious restoration.</a:t>
            </a:r>
          </a:p>
        </p:txBody>
      </p:sp>
      <p:sp>
        <p:nvSpPr>
          <p:cNvPr id="90" name="Title 5"/>
          <p:cNvSpPr txBox="1">
            <a:spLocks noGrp="1"/>
          </p:cNvSpPr>
          <p:nvPr>
            <p:ph type="title"/>
          </p:nvPr>
        </p:nvSpPr>
        <p:spPr>
          <a:xfrm>
            <a:off x="1912101" y="0"/>
            <a:ext cx="5319798" cy="178985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u="sng" dirty="0"/>
              <a:t>Message of the Prophets </a:t>
            </a:r>
            <a:endParaRPr sz="3600" u="sn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3"/>
          <p:cNvSpPr txBox="1">
            <a:spLocks noGrp="1"/>
          </p:cNvSpPr>
          <p:nvPr>
            <p:ph type="body" idx="1"/>
          </p:nvPr>
        </p:nvSpPr>
        <p:spPr>
          <a:xfrm>
            <a:off x="466192" y="450143"/>
            <a:ext cx="8222668" cy="5937618"/>
          </a:xfrm>
          <a:prstGeom prst="rect">
            <a:avLst/>
          </a:prstGeom>
        </p:spPr>
        <p:txBody>
          <a:bodyPr anchor="t"/>
          <a:lstStyle/>
          <a:p>
            <a:r>
              <a:rPr lang="en-US" sz="3400" u="sng" dirty="0"/>
              <a:t>Why Preach From the Prophets?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>
                <a:latin typeface="+mn-lt"/>
              </a:rPr>
              <a:t>The Old Testament is for our learning.</a:t>
            </a:r>
          </a:p>
          <a:p>
            <a:pPr lvl="2" indent="0" algn="l"/>
            <a:r>
              <a:rPr lang="en-US" dirty="0">
                <a:latin typeface="+mn-lt"/>
              </a:rPr>
              <a:t>     </a:t>
            </a:r>
            <a:r>
              <a:rPr lang="en-US" sz="2800" dirty="0">
                <a:latin typeface="+mn-lt"/>
              </a:rPr>
              <a:t>- Romans 15:4</a:t>
            </a:r>
          </a:p>
        </p:txBody>
      </p:sp>
    </p:spTree>
    <p:extLst>
      <p:ext uri="{BB962C8B-B14F-4D97-AF65-F5344CB8AC3E}">
        <p14:creationId xmlns:p14="http://schemas.microsoft.com/office/powerpoint/2010/main" xmlns="" val="2545088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3"/>
          <p:cNvSpPr txBox="1">
            <a:spLocks noGrp="1"/>
          </p:cNvSpPr>
          <p:nvPr>
            <p:ph type="body" idx="1"/>
          </p:nvPr>
        </p:nvSpPr>
        <p:spPr>
          <a:xfrm>
            <a:off x="466192" y="450143"/>
            <a:ext cx="8222668" cy="5937618"/>
          </a:xfrm>
          <a:prstGeom prst="rect">
            <a:avLst/>
          </a:prstGeom>
        </p:spPr>
        <p:txBody>
          <a:bodyPr anchor="t"/>
          <a:lstStyle/>
          <a:p>
            <a:r>
              <a:rPr lang="en-US" sz="3400" u="sng" dirty="0"/>
              <a:t>Why Preach From the Prophets?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dirty="0">
                <a:latin typeface="+mn-lt"/>
              </a:rPr>
              <a:t>The Old Testament is for our learning.</a:t>
            </a:r>
            <a:endParaRPr lang="en-US" sz="2800" dirty="0">
              <a:latin typeface="+mn-lt"/>
            </a:endParaRPr>
          </a:p>
          <a:p>
            <a:pPr marL="514350" indent="-514350" algn="l">
              <a:buFont typeface="+mj-lt"/>
              <a:buAutoNum type="arabicParenR"/>
            </a:pPr>
            <a:r>
              <a:rPr lang="en-US" b="1" dirty="0">
                <a:latin typeface="+mn-lt"/>
              </a:rPr>
              <a:t>Christ fulfills the prophets.</a:t>
            </a:r>
          </a:p>
          <a:p>
            <a:pPr algn="l"/>
            <a:r>
              <a:rPr lang="en-US" dirty="0">
                <a:latin typeface="+mn-lt"/>
              </a:rPr>
              <a:t>     - </a:t>
            </a:r>
            <a:r>
              <a:rPr lang="en-US" sz="2800" dirty="0">
                <a:latin typeface="+mn-lt"/>
              </a:rPr>
              <a:t>Matthew 5:17</a:t>
            </a:r>
          </a:p>
          <a:p>
            <a:pPr algn="l"/>
            <a:r>
              <a:rPr lang="en-US" sz="2800" dirty="0">
                <a:latin typeface="+mn-lt"/>
              </a:rPr>
              <a:t>     - Isaiah 53</a:t>
            </a:r>
          </a:p>
          <a:p>
            <a:pPr algn="l"/>
            <a:r>
              <a:rPr lang="en-US" sz="2800" dirty="0">
                <a:latin typeface="+mn-lt"/>
              </a:rPr>
              <a:t>     - Micah 5:2</a:t>
            </a:r>
          </a:p>
          <a:p>
            <a:pPr algn="l"/>
            <a:r>
              <a:rPr lang="en-US" sz="2800" dirty="0">
                <a:latin typeface="+mn-lt"/>
              </a:rPr>
              <a:t>     - Zechariah 9:9</a:t>
            </a:r>
          </a:p>
          <a:p>
            <a:pPr algn="l"/>
            <a:r>
              <a:rPr lang="en-US" sz="2800" dirty="0">
                <a:latin typeface="+mn-lt"/>
              </a:rPr>
              <a:t>     - Malachi 4:5-6</a:t>
            </a:r>
            <a:r>
              <a:rPr 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24360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3"/>
          <p:cNvSpPr txBox="1">
            <a:spLocks noGrp="1"/>
          </p:cNvSpPr>
          <p:nvPr>
            <p:ph type="body" idx="1"/>
          </p:nvPr>
        </p:nvSpPr>
        <p:spPr>
          <a:xfrm>
            <a:off x="466192" y="450143"/>
            <a:ext cx="8222668" cy="5937618"/>
          </a:xfrm>
          <a:prstGeom prst="rect">
            <a:avLst/>
          </a:prstGeom>
        </p:spPr>
        <p:txBody>
          <a:bodyPr anchor="t"/>
          <a:lstStyle/>
          <a:p>
            <a:r>
              <a:rPr lang="en-US" sz="3400" u="sng" dirty="0"/>
              <a:t>Why Preach From the Prophets?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dirty="0">
                <a:latin typeface="+mn-lt"/>
              </a:rPr>
              <a:t>The Old Testament is for our learning.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dirty="0">
                <a:latin typeface="+mn-lt"/>
              </a:rPr>
              <a:t>Christ fulfills the prophets. 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>
                <a:latin typeface="+mn-lt"/>
              </a:rPr>
              <a:t>We struggle with many of the same sins today.</a:t>
            </a:r>
          </a:p>
          <a:p>
            <a:pPr algn="l"/>
            <a:r>
              <a:rPr lang="en-US" dirty="0">
                <a:latin typeface="+mn-lt"/>
              </a:rPr>
              <a:t>     - </a:t>
            </a:r>
            <a:r>
              <a:rPr lang="en-US" sz="2800" dirty="0">
                <a:latin typeface="+mn-lt"/>
              </a:rPr>
              <a:t>Idolatry (Isaiah 44:9-20; Jeremiah 2:10-13)</a:t>
            </a:r>
          </a:p>
          <a:p>
            <a:pPr algn="l"/>
            <a:r>
              <a:rPr lang="en-US" sz="2800" dirty="0">
                <a:latin typeface="+mn-lt"/>
              </a:rPr>
              <a:t>     - Social Injustices (Micah 3:1-3)</a:t>
            </a:r>
          </a:p>
          <a:p>
            <a:pPr algn="l"/>
            <a:r>
              <a:rPr lang="en-US" sz="2800" dirty="0">
                <a:latin typeface="+mn-lt"/>
              </a:rPr>
              <a:t>     - Pride (Obadiah 1:3)</a:t>
            </a:r>
          </a:p>
          <a:p>
            <a:pPr algn="l"/>
            <a:r>
              <a:rPr lang="en-US" sz="2800" dirty="0">
                <a:latin typeface="+mn-lt"/>
              </a:rPr>
              <a:t>     - Vain Worship (Malachi 1:6-14)</a:t>
            </a:r>
          </a:p>
          <a:p>
            <a:pPr algn="l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69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3"/>
          <p:cNvSpPr txBox="1">
            <a:spLocks noGrp="1"/>
          </p:cNvSpPr>
          <p:nvPr>
            <p:ph type="body" idx="1"/>
          </p:nvPr>
        </p:nvSpPr>
        <p:spPr>
          <a:xfrm>
            <a:off x="466192" y="450143"/>
            <a:ext cx="8222668" cy="5937618"/>
          </a:xfrm>
          <a:prstGeom prst="rect">
            <a:avLst/>
          </a:prstGeom>
        </p:spPr>
        <p:txBody>
          <a:bodyPr anchor="t"/>
          <a:lstStyle/>
          <a:p>
            <a:r>
              <a:rPr lang="en-US" sz="3400" u="sng" dirty="0"/>
              <a:t>Why Preach From the Prophets?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dirty="0">
                <a:latin typeface="+mn-lt"/>
              </a:rPr>
              <a:t>The Old Testament is for our learning.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dirty="0">
                <a:latin typeface="+mn-lt"/>
              </a:rPr>
              <a:t>Christ fulfills the prophets. 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dirty="0">
                <a:latin typeface="+mn-lt"/>
              </a:rPr>
              <a:t>We struggle with many of the same sins today.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>
                <a:latin typeface="+mn-lt"/>
              </a:rPr>
              <a:t>The societal climate of the prophets parallels America today.</a:t>
            </a:r>
          </a:p>
          <a:p>
            <a:pPr algn="l"/>
            <a:r>
              <a:rPr lang="en-US" dirty="0">
                <a:latin typeface="+mn-lt"/>
              </a:rPr>
              <a:t>     </a:t>
            </a:r>
            <a:r>
              <a:rPr lang="en-US" sz="2800" dirty="0">
                <a:latin typeface="+mn-lt"/>
              </a:rPr>
              <a:t>- 1 Kings 11:4-8</a:t>
            </a:r>
          </a:p>
          <a:p>
            <a:pPr algn="l"/>
            <a:r>
              <a:rPr lang="en-US" sz="2800" dirty="0">
                <a:latin typeface="+mn-lt"/>
              </a:rPr>
              <a:t>     - Hebrews 11:4</a:t>
            </a:r>
            <a:endParaRPr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221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3"/>
          <p:cNvSpPr txBox="1">
            <a:spLocks noGrp="1"/>
          </p:cNvSpPr>
          <p:nvPr>
            <p:ph type="body" idx="1"/>
          </p:nvPr>
        </p:nvSpPr>
        <p:spPr>
          <a:xfrm>
            <a:off x="466192" y="450143"/>
            <a:ext cx="8222668" cy="5937618"/>
          </a:xfrm>
          <a:prstGeom prst="rect">
            <a:avLst/>
          </a:prstGeom>
        </p:spPr>
        <p:txBody>
          <a:bodyPr anchor="t"/>
          <a:lstStyle/>
          <a:p>
            <a:r>
              <a:rPr lang="en-US" sz="3400" u="sng" dirty="0"/>
              <a:t>Why Preach From the Prophets?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dirty="0">
                <a:latin typeface="+mn-lt"/>
              </a:rPr>
              <a:t>The Old Testament is for our learning.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dirty="0">
                <a:latin typeface="+mn-lt"/>
              </a:rPr>
              <a:t>Christ fulfills the prophets. 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dirty="0">
                <a:latin typeface="+mn-lt"/>
              </a:rPr>
              <a:t>We struggle with many of the same sins today.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dirty="0">
                <a:latin typeface="+mn-lt"/>
              </a:rPr>
              <a:t>The societal climate of the prophets parallels America today.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>
                <a:latin typeface="+mn-lt"/>
              </a:rPr>
              <a:t>The prophets ultimately remind us of who God is. </a:t>
            </a:r>
          </a:p>
        </p:txBody>
      </p:sp>
    </p:spTree>
    <p:extLst>
      <p:ext uri="{BB962C8B-B14F-4D97-AF65-F5344CB8AC3E}">
        <p14:creationId xmlns:p14="http://schemas.microsoft.com/office/powerpoint/2010/main" xmlns="" val="4195697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Slide 1</vt:lpstr>
      <vt:lpstr>Preaching Through the Prophets </vt:lpstr>
      <vt:lpstr>Why Preach From The Prophets?</vt:lpstr>
      <vt:lpstr>Message of the Prophets 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Preaching Through the Prophets </dc:title>
  <cp:lastModifiedBy>mdehl@outlook.com</cp:lastModifiedBy>
  <cp:revision>4</cp:revision>
  <dcterms:modified xsi:type="dcterms:W3CDTF">2018-01-07T03:56:13Z</dcterms:modified>
</cp:coreProperties>
</file>