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8" r:id="rId5"/>
    <p:sldId id="260" r:id="rId6"/>
    <p:sldId id="261" r:id="rId7"/>
    <p:sldId id="262" r:id="rId8"/>
    <p:sldId id="263" r:id="rId9"/>
    <p:sldId id="264" r:id="rId10"/>
    <p:sldId id="265" r:id="rId11"/>
    <p:sldId id="266"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108" y="-12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2302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46229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88022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50438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00259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98243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67066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96960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4028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7/1/2017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extLst>
      <p:ext uri="{BB962C8B-B14F-4D97-AF65-F5344CB8AC3E}">
        <p14:creationId xmlns:p14="http://schemas.microsoft.com/office/powerpoint/2010/main" xmlns="" val="1949982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0952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7/1/2017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extLst>
      <p:ext uri="{BB962C8B-B14F-4D97-AF65-F5344CB8AC3E}">
        <p14:creationId xmlns:p14="http://schemas.microsoft.com/office/powerpoint/2010/main" xmlns="" val="4192202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1912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184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74426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7466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34576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754268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D4A484-FCCC-524A-B4E5-1FC0AA0FBDE1}"/>
              </a:ext>
            </a:extLst>
          </p:cNvPr>
          <p:cNvSpPr>
            <a:spLocks noGrp="1"/>
          </p:cNvSpPr>
          <p:nvPr>
            <p:ph type="ctrTitle"/>
          </p:nvPr>
        </p:nvSpPr>
        <p:spPr>
          <a:xfrm>
            <a:off x="1619250" y="614362"/>
            <a:ext cx="9144000" cy="2900518"/>
          </a:xfrm>
        </p:spPr>
        <p:txBody>
          <a:bodyPr>
            <a:normAutofit/>
          </a:bodyPr>
          <a:lstStyle/>
          <a:p>
            <a:r>
              <a:rPr lang="en-US" sz="7200" b="1" dirty="0">
                <a:solidFill>
                  <a:schemeClr val="bg1"/>
                </a:solidFill>
              </a:rPr>
              <a:t>How Much?</a:t>
            </a:r>
          </a:p>
        </p:txBody>
      </p:sp>
      <p:sp>
        <p:nvSpPr>
          <p:cNvPr id="3" name="Content Placeholder 2">
            <a:extLst>
              <a:ext uri="{FF2B5EF4-FFF2-40B4-BE49-F238E27FC236}">
                <a16:creationId xmlns:a16="http://schemas.microsoft.com/office/drawing/2014/main" xmlns="" id="{75F7818A-260B-B54D-AF86-AB25DA2BD97C}"/>
              </a:ext>
            </a:extLst>
          </p:cNvPr>
          <p:cNvSpPr>
            <a:spLocks noGrp="1"/>
          </p:cNvSpPr>
          <p:nvPr>
            <p:ph type="subTitle" idx="1"/>
          </p:nvPr>
        </p:nvSpPr>
        <p:spPr>
          <a:xfrm>
            <a:off x="1524000" y="4159404"/>
            <a:ext cx="9144000" cy="1098395"/>
          </a:xfrm>
        </p:spPr>
        <p:txBody>
          <a:bodyPr>
            <a:normAutofit/>
          </a:bodyPr>
          <a:lstStyle/>
          <a:p>
            <a:r>
              <a:rPr lang="en-US" sz="4400" dirty="0">
                <a:solidFill>
                  <a:schemeClr val="bg1"/>
                </a:solidFill>
              </a:rPr>
              <a:t>Sermons We Don’t Like To Hear</a:t>
            </a:r>
          </a:p>
        </p:txBody>
      </p:sp>
    </p:spTree>
    <p:extLst>
      <p:ext uri="{BB962C8B-B14F-4D97-AF65-F5344CB8AC3E}">
        <p14:creationId xmlns:p14="http://schemas.microsoft.com/office/powerpoint/2010/main" xmlns="" val="29589795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465A25-A8A5-B845-9A66-A5870A5546E3}"/>
              </a:ext>
            </a:extLst>
          </p:cNvPr>
          <p:cNvSpPr>
            <a:spLocks noGrp="1"/>
          </p:cNvSpPr>
          <p:nvPr>
            <p:ph type="title"/>
          </p:nvPr>
        </p:nvSpPr>
        <p:spPr/>
        <p:txBody>
          <a:bodyPr>
            <a:normAutofit/>
          </a:bodyPr>
          <a:lstStyle/>
          <a:p>
            <a:pPr algn="ctr"/>
            <a:r>
              <a:rPr lang="en-US" sz="3700" dirty="0"/>
              <a:t>Entertainment - “How much should I censor?”</a:t>
            </a:r>
          </a:p>
        </p:txBody>
      </p:sp>
      <p:sp>
        <p:nvSpPr>
          <p:cNvPr id="3" name="Content Placeholder 2">
            <a:extLst>
              <a:ext uri="{FF2B5EF4-FFF2-40B4-BE49-F238E27FC236}">
                <a16:creationId xmlns:a16="http://schemas.microsoft.com/office/drawing/2014/main" xmlns="" id="{17682939-B532-384B-9503-72ED9144F8CD}"/>
              </a:ext>
            </a:extLst>
          </p:cNvPr>
          <p:cNvSpPr>
            <a:spLocks noGrp="1"/>
          </p:cNvSpPr>
          <p:nvPr>
            <p:ph idx="1"/>
          </p:nvPr>
        </p:nvSpPr>
        <p:spPr/>
        <p:txBody>
          <a:bodyPr>
            <a:normAutofit/>
          </a:bodyPr>
          <a:lstStyle/>
          <a:p>
            <a:r>
              <a:rPr lang="en-US" sz="3000" dirty="0"/>
              <a:t>R – Restricted</a:t>
            </a:r>
          </a:p>
          <a:p>
            <a:pPr lvl="1"/>
            <a:r>
              <a:rPr lang="en-US" sz="3000" dirty="0">
                <a:effectLst/>
                <a:ea typeface="Times New Roman" panose="02020603050405020304" pitchFamily="18" charset="0"/>
                <a:cs typeface="Times New Roman" panose="02020603050405020304" pitchFamily="18" charset="0"/>
              </a:rPr>
              <a:t>“R-rated may include adult themes, adult activity, hard language, intense violence, sexual nudity, drug abuse, so that parents are counseled to take this rating very seriously…Parents are strongly urged to find out more in determining their suitability for their children.”</a:t>
            </a:r>
          </a:p>
          <a:p>
            <a:pPr lvl="1"/>
            <a:endParaRPr lang="en-US"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0050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465A25-A8A5-B845-9A66-A5870A5546E3}"/>
              </a:ext>
            </a:extLst>
          </p:cNvPr>
          <p:cNvSpPr>
            <a:spLocks noGrp="1"/>
          </p:cNvSpPr>
          <p:nvPr>
            <p:ph type="title"/>
          </p:nvPr>
        </p:nvSpPr>
        <p:spPr/>
        <p:txBody>
          <a:bodyPr>
            <a:normAutofit/>
          </a:bodyPr>
          <a:lstStyle/>
          <a:p>
            <a:pPr algn="ctr"/>
            <a:r>
              <a:rPr lang="en-US" sz="3700" dirty="0"/>
              <a:t>Entertainment - “How much should I censor?”</a:t>
            </a:r>
          </a:p>
        </p:txBody>
      </p:sp>
      <p:sp>
        <p:nvSpPr>
          <p:cNvPr id="3" name="Content Placeholder 2">
            <a:extLst>
              <a:ext uri="{FF2B5EF4-FFF2-40B4-BE49-F238E27FC236}">
                <a16:creationId xmlns:a16="http://schemas.microsoft.com/office/drawing/2014/main" xmlns="" id="{17682939-B532-384B-9503-72ED9144F8CD}"/>
              </a:ext>
            </a:extLst>
          </p:cNvPr>
          <p:cNvSpPr>
            <a:spLocks noGrp="1"/>
          </p:cNvSpPr>
          <p:nvPr>
            <p:ph idx="1"/>
          </p:nvPr>
        </p:nvSpPr>
        <p:spPr/>
        <p:txBody>
          <a:bodyPr>
            <a:normAutofit/>
          </a:bodyPr>
          <a:lstStyle/>
          <a:p>
            <a:r>
              <a:rPr lang="en-US" sz="3200" dirty="0">
                <a:effectLst/>
                <a:ea typeface="Times New Roman" panose="02020603050405020304" pitchFamily="18" charset="0"/>
                <a:cs typeface="Times New Roman" panose="02020603050405020304" pitchFamily="18" charset="0"/>
              </a:rPr>
              <a:t>Ephesians 5:4</a:t>
            </a:r>
          </a:p>
          <a:p>
            <a:r>
              <a:rPr lang="en-US" sz="3200" dirty="0">
                <a:ea typeface="Times New Roman" panose="02020603050405020304" pitchFamily="18" charset="0"/>
                <a:cs typeface="Times New Roman" panose="02020603050405020304" pitchFamily="18" charset="0"/>
              </a:rPr>
              <a:t>Luke 6:45</a:t>
            </a:r>
          </a:p>
          <a:p>
            <a:r>
              <a:rPr lang="en-US" sz="3200" dirty="0">
                <a:effectLst/>
                <a:ea typeface="Times New Roman" panose="02020603050405020304" pitchFamily="18" charset="0"/>
                <a:cs typeface="Times New Roman" panose="02020603050405020304" pitchFamily="18" charset="0"/>
              </a:rPr>
              <a:t>Colossians 3:5</a:t>
            </a:r>
          </a:p>
          <a:p>
            <a:r>
              <a:rPr lang="en-US" sz="3200" dirty="0">
                <a:ea typeface="Times New Roman" panose="02020603050405020304" pitchFamily="18" charset="0"/>
                <a:cs typeface="Times New Roman" panose="02020603050405020304" pitchFamily="18" charset="0"/>
              </a:rPr>
              <a:t>Colossians 3:2</a:t>
            </a:r>
            <a:endParaRPr lang="en-US"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3301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25DA3E-4EFF-454F-905A-B75E0C0E49C7}"/>
              </a:ext>
            </a:extLst>
          </p:cNvPr>
          <p:cNvSpPr>
            <a:spLocks noGrp="1"/>
          </p:cNvSpPr>
          <p:nvPr>
            <p:ph type="title"/>
          </p:nvPr>
        </p:nvSpPr>
        <p:spPr/>
        <p:txBody>
          <a:bodyPr/>
          <a:lstStyle/>
          <a:p>
            <a:r>
              <a:rPr lang="en-US" dirty="0"/>
              <a:t>How Much?</a:t>
            </a:r>
          </a:p>
        </p:txBody>
      </p:sp>
      <p:sp>
        <p:nvSpPr>
          <p:cNvPr id="3" name="Content Placeholder 2">
            <a:extLst>
              <a:ext uri="{FF2B5EF4-FFF2-40B4-BE49-F238E27FC236}">
                <a16:creationId xmlns:a16="http://schemas.microsoft.com/office/drawing/2014/main" xmlns="" id="{BF6F3035-B1A0-CC41-82C0-172D26B9954B}"/>
              </a:ext>
            </a:extLst>
          </p:cNvPr>
          <p:cNvSpPr>
            <a:spLocks noGrp="1"/>
          </p:cNvSpPr>
          <p:nvPr>
            <p:ph idx="1"/>
          </p:nvPr>
        </p:nvSpPr>
        <p:spPr/>
        <p:txBody>
          <a:bodyPr>
            <a:normAutofit/>
          </a:bodyPr>
          <a:lstStyle/>
          <a:p>
            <a:r>
              <a:rPr lang="en-US" sz="3200" dirty="0"/>
              <a:t>2 Timothy 3:16-17; 2 Peter 1:3</a:t>
            </a:r>
          </a:p>
          <a:p>
            <a:r>
              <a:rPr lang="en-US" sz="3200" dirty="0"/>
              <a:t>Ephesians 4:24</a:t>
            </a:r>
          </a:p>
          <a:p>
            <a:r>
              <a:rPr lang="en-US" sz="3200" dirty="0"/>
              <a:t>Ephesians 5:1-17</a:t>
            </a:r>
          </a:p>
        </p:txBody>
      </p:sp>
    </p:spTree>
    <p:extLst>
      <p:ext uri="{BB962C8B-B14F-4D97-AF65-F5344CB8AC3E}">
        <p14:creationId xmlns:p14="http://schemas.microsoft.com/office/powerpoint/2010/main" xmlns="" val="142515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504C5-3BE2-AC41-A22C-4AA04BBC1CFC}"/>
              </a:ext>
            </a:extLst>
          </p:cNvPr>
          <p:cNvSpPr>
            <a:spLocks noGrp="1"/>
          </p:cNvSpPr>
          <p:nvPr>
            <p:ph type="title"/>
          </p:nvPr>
        </p:nvSpPr>
        <p:spPr/>
        <p:txBody>
          <a:bodyPr>
            <a:noAutofit/>
          </a:bodyPr>
          <a:lstStyle/>
          <a:p>
            <a:pPr algn="ctr"/>
            <a:r>
              <a:rPr lang="en-US" sz="4200" dirty="0"/>
              <a:t>Giving - “How much should I contribute?”</a:t>
            </a:r>
          </a:p>
        </p:txBody>
      </p:sp>
      <p:sp>
        <p:nvSpPr>
          <p:cNvPr id="3" name="Content Placeholder 2">
            <a:extLst>
              <a:ext uri="{FF2B5EF4-FFF2-40B4-BE49-F238E27FC236}">
                <a16:creationId xmlns:a16="http://schemas.microsoft.com/office/drawing/2014/main" xmlns="" id="{31B3FFD9-0FC9-1B4E-ACBD-9ADD0BCF08AE}"/>
              </a:ext>
            </a:extLst>
          </p:cNvPr>
          <p:cNvSpPr>
            <a:spLocks noGrp="1"/>
          </p:cNvSpPr>
          <p:nvPr>
            <p:ph idx="1"/>
          </p:nvPr>
        </p:nvSpPr>
        <p:spPr/>
        <p:txBody>
          <a:bodyPr>
            <a:normAutofit/>
          </a:bodyPr>
          <a:lstStyle/>
          <a:p>
            <a:r>
              <a:rPr lang="en-US" sz="3200" dirty="0"/>
              <a:t>Mark 12:41-44</a:t>
            </a:r>
          </a:p>
          <a:p>
            <a:r>
              <a:rPr lang="en-US" sz="3200" dirty="0"/>
              <a:t>Leviticus 27:30; Numbers 18:21-28</a:t>
            </a:r>
          </a:p>
          <a:p>
            <a:r>
              <a:rPr lang="en-US" sz="3200" dirty="0"/>
              <a:t>1 Corinthians 16:1-2</a:t>
            </a:r>
          </a:p>
        </p:txBody>
      </p:sp>
    </p:spTree>
    <p:extLst>
      <p:ext uri="{BB962C8B-B14F-4D97-AF65-F5344CB8AC3E}">
        <p14:creationId xmlns:p14="http://schemas.microsoft.com/office/powerpoint/2010/main" xmlns="" val="312522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504C5-3BE2-AC41-A22C-4AA04BBC1CFC}"/>
              </a:ext>
            </a:extLst>
          </p:cNvPr>
          <p:cNvSpPr>
            <a:spLocks noGrp="1"/>
          </p:cNvSpPr>
          <p:nvPr>
            <p:ph type="title"/>
          </p:nvPr>
        </p:nvSpPr>
        <p:spPr/>
        <p:txBody>
          <a:bodyPr>
            <a:normAutofit/>
          </a:bodyPr>
          <a:lstStyle/>
          <a:p>
            <a:pPr algn="ctr"/>
            <a:r>
              <a:rPr lang="en-US" sz="4200" dirty="0"/>
              <a:t>Giving - “How much should I contribute?”</a:t>
            </a:r>
          </a:p>
        </p:txBody>
      </p:sp>
      <p:sp>
        <p:nvSpPr>
          <p:cNvPr id="3" name="Content Placeholder 2">
            <a:extLst>
              <a:ext uri="{FF2B5EF4-FFF2-40B4-BE49-F238E27FC236}">
                <a16:creationId xmlns:a16="http://schemas.microsoft.com/office/drawing/2014/main" xmlns="" id="{31B3FFD9-0FC9-1B4E-ACBD-9ADD0BCF08AE}"/>
              </a:ext>
            </a:extLst>
          </p:cNvPr>
          <p:cNvSpPr>
            <a:spLocks noGrp="1"/>
          </p:cNvSpPr>
          <p:nvPr>
            <p:ph sz="half" idx="1"/>
          </p:nvPr>
        </p:nvSpPr>
        <p:spPr/>
        <p:txBody>
          <a:bodyPr>
            <a:normAutofit/>
          </a:bodyPr>
          <a:lstStyle/>
          <a:p>
            <a:pPr>
              <a:lnSpc>
                <a:spcPct val="80000"/>
              </a:lnSpc>
            </a:pPr>
            <a:r>
              <a:rPr lang="en-US" sz="2800" dirty="0"/>
              <a:t>Cheerfully</a:t>
            </a:r>
          </a:p>
          <a:p>
            <a:pPr lvl="1">
              <a:lnSpc>
                <a:spcPct val="80000"/>
              </a:lnSpc>
            </a:pPr>
            <a:r>
              <a:rPr lang="en-US" sz="2400" dirty="0"/>
              <a:t>2 Corinthians 9:7</a:t>
            </a:r>
          </a:p>
          <a:p>
            <a:pPr>
              <a:lnSpc>
                <a:spcPct val="80000"/>
              </a:lnSpc>
            </a:pPr>
            <a:r>
              <a:rPr lang="en-US" sz="2800" dirty="0"/>
              <a:t>Purposefully</a:t>
            </a:r>
          </a:p>
          <a:p>
            <a:pPr lvl="1">
              <a:lnSpc>
                <a:spcPct val="80000"/>
              </a:lnSpc>
            </a:pPr>
            <a:r>
              <a:rPr lang="en-US" sz="2400" dirty="0"/>
              <a:t>2 Corinthians 9:7</a:t>
            </a:r>
          </a:p>
          <a:p>
            <a:pPr>
              <a:lnSpc>
                <a:spcPct val="80000"/>
              </a:lnSpc>
            </a:pPr>
            <a:r>
              <a:rPr lang="en-US" sz="2800" dirty="0"/>
              <a:t>Not to be seen of others</a:t>
            </a:r>
          </a:p>
          <a:p>
            <a:pPr lvl="1">
              <a:lnSpc>
                <a:spcPct val="80000"/>
              </a:lnSpc>
            </a:pPr>
            <a:r>
              <a:rPr lang="en-US" sz="2400" dirty="0"/>
              <a:t>Matthew 6:2</a:t>
            </a:r>
          </a:p>
        </p:txBody>
      </p:sp>
      <p:sp>
        <p:nvSpPr>
          <p:cNvPr id="5" name="Content Placeholder 4">
            <a:extLst>
              <a:ext uri="{FF2B5EF4-FFF2-40B4-BE49-F238E27FC236}">
                <a16:creationId xmlns:a16="http://schemas.microsoft.com/office/drawing/2014/main" xmlns="" id="{09589F9A-CA80-4246-BA01-61AE0A47D693}"/>
              </a:ext>
            </a:extLst>
          </p:cNvPr>
          <p:cNvSpPr>
            <a:spLocks noGrp="1"/>
          </p:cNvSpPr>
          <p:nvPr>
            <p:ph sz="half" idx="2"/>
          </p:nvPr>
        </p:nvSpPr>
        <p:spPr/>
        <p:txBody>
          <a:bodyPr>
            <a:normAutofit/>
          </a:bodyPr>
          <a:lstStyle/>
          <a:p>
            <a:r>
              <a:rPr lang="en-US" sz="2800" dirty="0"/>
              <a:t>Done in love</a:t>
            </a:r>
          </a:p>
          <a:p>
            <a:pPr lvl="1"/>
            <a:r>
              <a:rPr lang="en-US" sz="2400" dirty="0"/>
              <a:t>1 Corinthians 13:3</a:t>
            </a:r>
          </a:p>
          <a:p>
            <a:r>
              <a:rPr lang="en-US" sz="2800" dirty="0"/>
              <a:t>Done in generosity </a:t>
            </a:r>
          </a:p>
          <a:p>
            <a:pPr lvl="1"/>
            <a:r>
              <a:rPr lang="en-US" sz="2400" dirty="0"/>
              <a:t>Romans 12:8</a:t>
            </a:r>
          </a:p>
        </p:txBody>
      </p:sp>
    </p:spTree>
    <p:extLst>
      <p:ext uri="{BB962C8B-B14F-4D97-AF65-F5344CB8AC3E}">
        <p14:creationId xmlns:p14="http://schemas.microsoft.com/office/powerpoint/2010/main" xmlns="" val="258920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504C5-3BE2-AC41-A22C-4AA04BBC1CFC}"/>
              </a:ext>
            </a:extLst>
          </p:cNvPr>
          <p:cNvSpPr>
            <a:spLocks noGrp="1"/>
          </p:cNvSpPr>
          <p:nvPr>
            <p:ph type="title"/>
          </p:nvPr>
        </p:nvSpPr>
        <p:spPr/>
        <p:txBody>
          <a:bodyPr>
            <a:normAutofit/>
          </a:bodyPr>
          <a:lstStyle/>
          <a:p>
            <a:pPr algn="ctr"/>
            <a:r>
              <a:rPr lang="en-US" sz="4200" dirty="0"/>
              <a:t>Giving - “How much should I contribute?”</a:t>
            </a:r>
          </a:p>
        </p:txBody>
      </p:sp>
      <p:sp>
        <p:nvSpPr>
          <p:cNvPr id="3" name="Content Placeholder 2">
            <a:extLst>
              <a:ext uri="{FF2B5EF4-FFF2-40B4-BE49-F238E27FC236}">
                <a16:creationId xmlns:a16="http://schemas.microsoft.com/office/drawing/2014/main" xmlns="" id="{31B3FFD9-0FC9-1B4E-ACBD-9ADD0BCF08AE}"/>
              </a:ext>
            </a:extLst>
          </p:cNvPr>
          <p:cNvSpPr>
            <a:spLocks noGrp="1"/>
          </p:cNvSpPr>
          <p:nvPr>
            <p:ph sz="half" idx="1"/>
          </p:nvPr>
        </p:nvSpPr>
        <p:spPr/>
        <p:txBody>
          <a:bodyPr>
            <a:normAutofit/>
          </a:bodyPr>
          <a:lstStyle/>
          <a:p>
            <a:pPr>
              <a:lnSpc>
                <a:spcPct val="70000"/>
              </a:lnSpc>
            </a:pPr>
            <a:r>
              <a:rPr lang="en-US" sz="2800" dirty="0"/>
              <a:t>Seek opportunities </a:t>
            </a:r>
          </a:p>
          <a:p>
            <a:pPr lvl="1">
              <a:lnSpc>
                <a:spcPct val="70000"/>
              </a:lnSpc>
            </a:pPr>
            <a:r>
              <a:rPr lang="en-US" sz="2400" dirty="0"/>
              <a:t>Romans 12:13</a:t>
            </a:r>
          </a:p>
          <a:p>
            <a:pPr>
              <a:lnSpc>
                <a:spcPct val="70000"/>
              </a:lnSpc>
            </a:pPr>
            <a:r>
              <a:rPr lang="en-US" sz="2800" dirty="0"/>
              <a:t>Cost us</a:t>
            </a:r>
          </a:p>
          <a:p>
            <a:pPr lvl="1">
              <a:lnSpc>
                <a:spcPct val="70000"/>
              </a:lnSpc>
            </a:pPr>
            <a:r>
              <a:rPr lang="en-US" sz="2400" dirty="0"/>
              <a:t>2 Samuel 24:24</a:t>
            </a:r>
          </a:p>
          <a:p>
            <a:pPr>
              <a:lnSpc>
                <a:spcPct val="70000"/>
              </a:lnSpc>
            </a:pPr>
            <a:r>
              <a:rPr lang="en-US" sz="2800" dirty="0"/>
              <a:t>Liberally</a:t>
            </a:r>
          </a:p>
          <a:p>
            <a:pPr lvl="1">
              <a:lnSpc>
                <a:spcPct val="70000"/>
              </a:lnSpc>
            </a:pPr>
            <a:r>
              <a:rPr lang="en-US" sz="2400" dirty="0"/>
              <a:t>2 Corinthians 9:7</a:t>
            </a:r>
          </a:p>
        </p:txBody>
      </p:sp>
      <p:sp>
        <p:nvSpPr>
          <p:cNvPr id="7" name="Content Placeholder 6">
            <a:extLst>
              <a:ext uri="{FF2B5EF4-FFF2-40B4-BE49-F238E27FC236}">
                <a16:creationId xmlns:a16="http://schemas.microsoft.com/office/drawing/2014/main" xmlns="" id="{EF4D9B0E-23E2-4943-99B7-70F98F4562EC}"/>
              </a:ext>
            </a:extLst>
          </p:cNvPr>
          <p:cNvSpPr>
            <a:spLocks noGrp="1"/>
          </p:cNvSpPr>
          <p:nvPr>
            <p:ph sz="half" idx="2"/>
          </p:nvPr>
        </p:nvSpPr>
        <p:spPr/>
        <p:txBody>
          <a:bodyPr>
            <a:normAutofit/>
          </a:bodyPr>
          <a:lstStyle/>
          <a:p>
            <a:r>
              <a:rPr lang="en-US" sz="2800" dirty="0"/>
              <a:t>Based off ability</a:t>
            </a:r>
          </a:p>
          <a:p>
            <a:pPr lvl="1"/>
            <a:r>
              <a:rPr lang="en-US" sz="2400" dirty="0"/>
              <a:t>2 Corinthians 8:12</a:t>
            </a:r>
          </a:p>
          <a:p>
            <a:r>
              <a:rPr lang="en-US" sz="2800" dirty="0"/>
              <a:t>Like the Macedonians </a:t>
            </a:r>
          </a:p>
          <a:p>
            <a:pPr lvl="1"/>
            <a:r>
              <a:rPr lang="en-US" sz="2400" dirty="0"/>
              <a:t>2 Corinthians 8:1-5</a:t>
            </a:r>
          </a:p>
        </p:txBody>
      </p:sp>
    </p:spTree>
    <p:extLst>
      <p:ext uri="{BB962C8B-B14F-4D97-AF65-F5344CB8AC3E}">
        <p14:creationId xmlns:p14="http://schemas.microsoft.com/office/powerpoint/2010/main" xmlns="" val="227636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219008-543F-984F-9DEB-49C08FDEB786}"/>
              </a:ext>
            </a:extLst>
          </p:cNvPr>
          <p:cNvSpPr>
            <a:spLocks noGrp="1"/>
          </p:cNvSpPr>
          <p:nvPr>
            <p:ph type="title"/>
          </p:nvPr>
        </p:nvSpPr>
        <p:spPr/>
        <p:txBody>
          <a:bodyPr>
            <a:normAutofit/>
          </a:bodyPr>
          <a:lstStyle/>
          <a:p>
            <a:pPr algn="ctr"/>
            <a:r>
              <a:rPr lang="en-US" sz="4200" dirty="0"/>
              <a:t>Modesty - “How much should I cover?”</a:t>
            </a:r>
          </a:p>
        </p:txBody>
      </p:sp>
      <p:sp>
        <p:nvSpPr>
          <p:cNvPr id="3" name="Content Placeholder 2">
            <a:extLst>
              <a:ext uri="{FF2B5EF4-FFF2-40B4-BE49-F238E27FC236}">
                <a16:creationId xmlns:a16="http://schemas.microsoft.com/office/drawing/2014/main" xmlns="" id="{201A7D24-80F1-B84F-8C3B-BB9E8C806366}"/>
              </a:ext>
            </a:extLst>
          </p:cNvPr>
          <p:cNvSpPr>
            <a:spLocks noGrp="1"/>
          </p:cNvSpPr>
          <p:nvPr>
            <p:ph idx="1"/>
          </p:nvPr>
        </p:nvSpPr>
        <p:spPr/>
        <p:txBody>
          <a:bodyPr>
            <a:noAutofit/>
          </a:bodyPr>
          <a:lstStyle/>
          <a:p>
            <a:r>
              <a:rPr lang="en-US" sz="2800" dirty="0"/>
              <a:t>1 Timothy 2:9-10</a:t>
            </a:r>
          </a:p>
          <a:p>
            <a:pPr marL="514350" indent="-514350">
              <a:buFont typeface="+mj-lt"/>
              <a:buAutoNum type="arabicPeriod"/>
            </a:pPr>
            <a:r>
              <a:rPr lang="en-US" sz="3200" dirty="0"/>
              <a:t>Does what I wear cover my body?</a:t>
            </a:r>
          </a:p>
          <a:p>
            <a:pPr lvl="1"/>
            <a:r>
              <a:rPr lang="en-US" sz="2800" dirty="0"/>
              <a:t>Exodus 20:26</a:t>
            </a:r>
          </a:p>
          <a:p>
            <a:pPr lvl="1"/>
            <a:r>
              <a:rPr lang="en-US" sz="2800" dirty="0"/>
              <a:t>Exodus 28:42-43</a:t>
            </a:r>
          </a:p>
          <a:p>
            <a:pPr lvl="1"/>
            <a:r>
              <a:rPr lang="en-US" sz="2800" dirty="0"/>
              <a:t>Genesis 3:7, 21</a:t>
            </a:r>
          </a:p>
        </p:txBody>
      </p:sp>
    </p:spTree>
    <p:extLst>
      <p:ext uri="{BB962C8B-B14F-4D97-AF65-F5344CB8AC3E}">
        <p14:creationId xmlns:p14="http://schemas.microsoft.com/office/powerpoint/2010/main" xmlns="" val="111655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219008-543F-984F-9DEB-49C08FDEB786}"/>
              </a:ext>
            </a:extLst>
          </p:cNvPr>
          <p:cNvSpPr>
            <a:spLocks noGrp="1"/>
          </p:cNvSpPr>
          <p:nvPr>
            <p:ph type="title"/>
          </p:nvPr>
        </p:nvSpPr>
        <p:spPr/>
        <p:txBody>
          <a:bodyPr>
            <a:normAutofit/>
          </a:bodyPr>
          <a:lstStyle/>
          <a:p>
            <a:pPr algn="ctr"/>
            <a:r>
              <a:rPr lang="en-US" sz="4000" dirty="0"/>
              <a:t>Modesty - “How much should I cover?”</a:t>
            </a:r>
          </a:p>
        </p:txBody>
      </p:sp>
      <p:sp>
        <p:nvSpPr>
          <p:cNvPr id="3" name="Content Placeholder 2">
            <a:extLst>
              <a:ext uri="{FF2B5EF4-FFF2-40B4-BE49-F238E27FC236}">
                <a16:creationId xmlns:a16="http://schemas.microsoft.com/office/drawing/2014/main" xmlns="" id="{201A7D24-80F1-B84F-8C3B-BB9E8C806366}"/>
              </a:ext>
            </a:extLst>
          </p:cNvPr>
          <p:cNvSpPr>
            <a:spLocks noGrp="1"/>
          </p:cNvSpPr>
          <p:nvPr>
            <p:ph idx="1"/>
          </p:nvPr>
        </p:nvSpPr>
        <p:spPr/>
        <p:txBody>
          <a:bodyPr>
            <a:normAutofit/>
          </a:bodyPr>
          <a:lstStyle/>
          <a:p>
            <a:pPr marL="514350" indent="-514350">
              <a:buFont typeface="+mj-lt"/>
              <a:buAutoNum type="arabicPeriod"/>
            </a:pPr>
            <a:r>
              <a:rPr lang="en-US" sz="3200" dirty="0"/>
              <a:t>Does what I wear cover my body?</a:t>
            </a:r>
          </a:p>
          <a:p>
            <a:pPr marL="514350" indent="-514350">
              <a:buFont typeface="+mj-lt"/>
              <a:buAutoNum type="arabicPeriod"/>
            </a:pPr>
            <a:r>
              <a:rPr lang="en-US" sz="3200" dirty="0"/>
              <a:t>How does what I wear represent my character?</a:t>
            </a:r>
          </a:p>
          <a:p>
            <a:pPr lvl="1">
              <a:buFont typeface="Arial" panose="020B0604020202020204" pitchFamily="34" charset="0"/>
              <a:buChar char="•"/>
            </a:pPr>
            <a:r>
              <a:rPr lang="en-US" sz="2800" dirty="0"/>
              <a:t>1 Peter 3:2-4</a:t>
            </a:r>
          </a:p>
          <a:p>
            <a:pPr marL="514350" indent="-514350">
              <a:buFont typeface="+mj-lt"/>
              <a:buAutoNum type="arabicPeriod"/>
            </a:pPr>
            <a:r>
              <a:rPr lang="en-US" sz="3200" dirty="0"/>
              <a:t>What will be the effect on others?</a:t>
            </a:r>
          </a:p>
          <a:p>
            <a:pPr lvl="1"/>
            <a:r>
              <a:rPr lang="en-US" sz="2800" dirty="0"/>
              <a:t>Romans 13:13-14</a:t>
            </a:r>
          </a:p>
        </p:txBody>
      </p:sp>
    </p:spTree>
    <p:extLst>
      <p:ext uri="{BB962C8B-B14F-4D97-AF65-F5344CB8AC3E}">
        <p14:creationId xmlns:p14="http://schemas.microsoft.com/office/powerpoint/2010/main" xmlns="" val="410597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465A25-A8A5-B845-9A66-A5870A5546E3}"/>
              </a:ext>
            </a:extLst>
          </p:cNvPr>
          <p:cNvSpPr>
            <a:spLocks noGrp="1"/>
          </p:cNvSpPr>
          <p:nvPr>
            <p:ph type="title"/>
          </p:nvPr>
        </p:nvSpPr>
        <p:spPr/>
        <p:txBody>
          <a:bodyPr>
            <a:normAutofit/>
          </a:bodyPr>
          <a:lstStyle/>
          <a:p>
            <a:pPr algn="ctr"/>
            <a:r>
              <a:rPr lang="en-US" sz="3700" dirty="0"/>
              <a:t>Entertainment - “How much should I censor?”</a:t>
            </a:r>
          </a:p>
        </p:txBody>
      </p:sp>
      <p:sp>
        <p:nvSpPr>
          <p:cNvPr id="3" name="Content Placeholder 2">
            <a:extLst>
              <a:ext uri="{FF2B5EF4-FFF2-40B4-BE49-F238E27FC236}">
                <a16:creationId xmlns:a16="http://schemas.microsoft.com/office/drawing/2014/main" xmlns="" id="{17682939-B532-384B-9503-72ED9144F8CD}"/>
              </a:ext>
            </a:extLst>
          </p:cNvPr>
          <p:cNvSpPr>
            <a:spLocks noGrp="1"/>
          </p:cNvSpPr>
          <p:nvPr>
            <p:ph idx="1"/>
          </p:nvPr>
        </p:nvSpPr>
        <p:spPr/>
        <p:txBody>
          <a:bodyPr>
            <a:noAutofit/>
          </a:bodyPr>
          <a:lstStyle/>
          <a:p>
            <a:r>
              <a:rPr lang="en-US" sz="3200" dirty="0"/>
              <a:t>G – General Audiences</a:t>
            </a:r>
          </a:p>
          <a:p>
            <a:pPr lvl="1"/>
            <a:r>
              <a:rPr lang="en-US" sz="3000" dirty="0"/>
              <a:t>“</a:t>
            </a:r>
            <a:r>
              <a:rPr lang="en-US" sz="3000" dirty="0">
                <a:effectLst/>
                <a:ea typeface="Times New Roman" panose="02020603050405020304" pitchFamily="18" charset="0"/>
                <a:cs typeface="Times New Roman" panose="02020603050405020304" pitchFamily="18" charset="0"/>
              </a:rPr>
              <a:t>A G-rated motion picture contains nothing in theme, language, nudity, sex, violence or other matters that...would offend parents whose younger children view the motion picture. Some snippets of language may go beyond polite conversation but they are common everyday expressions."</a:t>
            </a:r>
          </a:p>
        </p:txBody>
      </p:sp>
    </p:spTree>
    <p:extLst>
      <p:ext uri="{BB962C8B-B14F-4D97-AF65-F5344CB8AC3E}">
        <p14:creationId xmlns:p14="http://schemas.microsoft.com/office/powerpoint/2010/main" xmlns="" val="158983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465A25-A8A5-B845-9A66-A5870A5546E3}"/>
              </a:ext>
            </a:extLst>
          </p:cNvPr>
          <p:cNvSpPr>
            <a:spLocks noGrp="1"/>
          </p:cNvSpPr>
          <p:nvPr>
            <p:ph type="title"/>
          </p:nvPr>
        </p:nvSpPr>
        <p:spPr/>
        <p:txBody>
          <a:bodyPr>
            <a:normAutofit/>
          </a:bodyPr>
          <a:lstStyle/>
          <a:p>
            <a:pPr algn="ctr"/>
            <a:r>
              <a:rPr lang="en-US" sz="3700" dirty="0"/>
              <a:t>Entertainment - “How much should I censor?”</a:t>
            </a:r>
          </a:p>
        </p:txBody>
      </p:sp>
      <p:sp>
        <p:nvSpPr>
          <p:cNvPr id="3" name="Content Placeholder 2">
            <a:extLst>
              <a:ext uri="{FF2B5EF4-FFF2-40B4-BE49-F238E27FC236}">
                <a16:creationId xmlns:a16="http://schemas.microsoft.com/office/drawing/2014/main" xmlns="" id="{17682939-B532-384B-9503-72ED9144F8CD}"/>
              </a:ext>
            </a:extLst>
          </p:cNvPr>
          <p:cNvSpPr>
            <a:spLocks noGrp="1"/>
          </p:cNvSpPr>
          <p:nvPr>
            <p:ph idx="1"/>
          </p:nvPr>
        </p:nvSpPr>
        <p:spPr/>
        <p:txBody>
          <a:bodyPr>
            <a:normAutofit/>
          </a:bodyPr>
          <a:lstStyle/>
          <a:p>
            <a:r>
              <a:rPr lang="en-US" sz="3200" dirty="0"/>
              <a:t>PG – Parental Guidance Suggested</a:t>
            </a:r>
          </a:p>
          <a:p>
            <a:pPr lvl="1"/>
            <a:r>
              <a:rPr lang="en-US" sz="3000" dirty="0">
                <a:effectLst/>
                <a:ea typeface="Times New Roman" panose="02020603050405020304" pitchFamily="18" charset="0"/>
                <a:cs typeface="Times New Roman" panose="02020603050405020304" pitchFamily="18" charset="0"/>
              </a:rPr>
              <a:t>“More mature </a:t>
            </a:r>
            <a:r>
              <a:rPr lang="en-US" sz="3000" dirty="0">
                <a:ea typeface="Times New Roman" panose="02020603050405020304" pitchFamily="18" charset="0"/>
                <a:cs typeface="Times New Roman" panose="02020603050405020304" pitchFamily="18" charset="0"/>
              </a:rPr>
              <a:t>themes in some PG-rated motion pictures may call for parental guidance. There may be some profanity and some depictions of violence or brief nudity…there is no drug use in a PG motion picture.”</a:t>
            </a:r>
            <a:endParaRPr lang="en-US" sz="3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1345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465A25-A8A5-B845-9A66-A5870A5546E3}"/>
              </a:ext>
            </a:extLst>
          </p:cNvPr>
          <p:cNvSpPr>
            <a:spLocks noGrp="1"/>
          </p:cNvSpPr>
          <p:nvPr>
            <p:ph type="title"/>
          </p:nvPr>
        </p:nvSpPr>
        <p:spPr/>
        <p:txBody>
          <a:bodyPr>
            <a:normAutofit/>
          </a:bodyPr>
          <a:lstStyle/>
          <a:p>
            <a:pPr algn="ctr"/>
            <a:r>
              <a:rPr lang="en-US" sz="3700" dirty="0"/>
              <a:t>Entertainment - “How much should I censor?”</a:t>
            </a:r>
          </a:p>
        </p:txBody>
      </p:sp>
      <p:sp>
        <p:nvSpPr>
          <p:cNvPr id="3" name="Content Placeholder 2">
            <a:extLst>
              <a:ext uri="{FF2B5EF4-FFF2-40B4-BE49-F238E27FC236}">
                <a16:creationId xmlns:a16="http://schemas.microsoft.com/office/drawing/2014/main" xmlns="" id="{17682939-B532-384B-9503-72ED9144F8CD}"/>
              </a:ext>
            </a:extLst>
          </p:cNvPr>
          <p:cNvSpPr>
            <a:spLocks noGrp="1"/>
          </p:cNvSpPr>
          <p:nvPr>
            <p:ph idx="1"/>
          </p:nvPr>
        </p:nvSpPr>
        <p:spPr>
          <a:xfrm>
            <a:off x="1295401" y="2556932"/>
            <a:ext cx="9601196" cy="3318936"/>
          </a:xfrm>
        </p:spPr>
        <p:txBody>
          <a:bodyPr>
            <a:normAutofit lnSpcReduction="10000"/>
          </a:bodyPr>
          <a:lstStyle/>
          <a:p>
            <a:r>
              <a:rPr lang="en-US" sz="3100" dirty="0"/>
              <a:t>PG–13 – Parents Strongly Cautioned</a:t>
            </a:r>
          </a:p>
          <a:p>
            <a:pPr lvl="1"/>
            <a:r>
              <a:rPr lang="en-US" sz="3000" dirty="0">
                <a:effectLst/>
                <a:ea typeface="Times New Roman" panose="02020603050405020304" pitchFamily="18" charset="0"/>
              </a:rPr>
              <a:t>“A PG-13 motion picture may go beyond the PG rating in theme, violence, nudity, sensuality, language, adult activities or other elements, but does not reach the restricted R category…Any drug use will initially require at least a PG-13 rating, but nudity will not be sexually oriented.”</a:t>
            </a:r>
            <a:r>
              <a:rPr lang="en-US" sz="3000" dirty="0">
                <a:effectLst/>
              </a:rPr>
              <a:t> </a:t>
            </a:r>
            <a:endParaRPr lang="en-US" sz="3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300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439</Words>
  <Application>Microsoft Office PowerPoint</Application>
  <PresentationFormat>Custom</PresentationFormat>
  <Paragraphs>61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Organic</vt:lpstr>
      <vt:lpstr>How Much?</vt:lpstr>
      <vt:lpstr>Giving - “How much should I contribute?”</vt:lpstr>
      <vt:lpstr>Giving - “How much should I contribute?”</vt:lpstr>
      <vt:lpstr>Giving - “How much should I contribute?”</vt:lpstr>
      <vt:lpstr>Modesty - “How much should I cover?”</vt:lpstr>
      <vt:lpstr>Modesty - “How much should I cover?”</vt:lpstr>
      <vt:lpstr>Entertainment - “How much should I censor?”</vt:lpstr>
      <vt:lpstr>Entertainment - “How much should I censor?”</vt:lpstr>
      <vt:lpstr>Entertainment - “How much should I censor?”</vt:lpstr>
      <vt:lpstr>Entertainment - “How much should I censor?”</vt:lpstr>
      <vt:lpstr>Entertainment - “How much should I censor?”</vt:lpstr>
      <vt:lpstr>How Much?</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Sermons We Don't Like To Hear </dc:title>
  <cp:lastModifiedBy>mdehl@outlook.com</cp:lastModifiedBy>
  <cp:revision>4</cp:revision>
  <dcterms:modified xsi:type="dcterms:W3CDTF">2017-07-01T18:46:55Z</dcterms:modified>
</cp:coreProperties>
</file>