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384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F0C7DDB-7622-43F3-9734-AD8E4787B6DD}" type="datetimeFigureOut">
              <a:rPr lang="en-US" smtClean="0"/>
              <a:pPr/>
              <a:t>3/12/2016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13FE638-1DBA-441C-BF34-6C57F30C05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0C7DDB-7622-43F3-9734-AD8E4787B6DD}" type="datetimeFigureOut">
              <a:rPr lang="en-US" smtClean="0"/>
              <a:pPr/>
              <a:t>3/12/2016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3FE638-1DBA-441C-BF34-6C57F30C05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0C7DDB-7622-43F3-9734-AD8E4787B6DD}" type="datetimeFigureOut">
              <a:rPr lang="en-US" smtClean="0"/>
              <a:pPr/>
              <a:t>3/12/2016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3FE638-1DBA-441C-BF34-6C57F30C05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0C7DDB-7622-43F3-9734-AD8E4787B6DD}" type="datetimeFigureOut">
              <a:rPr lang="en-US" smtClean="0"/>
              <a:pPr/>
              <a:t>3/12/2016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3FE638-1DBA-441C-BF34-6C57F30C05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0C7DDB-7622-43F3-9734-AD8E4787B6DD}" type="datetimeFigureOut">
              <a:rPr lang="en-US" smtClean="0"/>
              <a:pPr/>
              <a:t>3/12/2016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3FE638-1DBA-441C-BF34-6C57F30C05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0C7DDB-7622-43F3-9734-AD8E4787B6DD}" type="datetimeFigureOut">
              <a:rPr lang="en-US" smtClean="0"/>
              <a:pPr/>
              <a:t>3/12/2016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3FE638-1DBA-441C-BF34-6C57F30C05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0C7DDB-7622-43F3-9734-AD8E4787B6DD}" type="datetimeFigureOut">
              <a:rPr lang="en-US" smtClean="0"/>
              <a:pPr/>
              <a:t>3/12/2016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3FE638-1DBA-441C-BF34-6C57F30C05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0C7DDB-7622-43F3-9734-AD8E4787B6DD}" type="datetimeFigureOut">
              <a:rPr lang="en-US" smtClean="0"/>
              <a:pPr/>
              <a:t>3/12/2016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3FE638-1DBA-441C-BF34-6C57F30C05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0C7DDB-7622-43F3-9734-AD8E4787B6DD}" type="datetimeFigureOut">
              <a:rPr lang="en-US" smtClean="0"/>
              <a:pPr/>
              <a:t>3/12/2016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3FE638-1DBA-441C-BF34-6C57F30C05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F0C7DDB-7622-43F3-9734-AD8E4787B6DD}" type="datetimeFigureOut">
              <a:rPr lang="en-US" smtClean="0"/>
              <a:pPr/>
              <a:t>3/12/2016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3FE638-1DBA-441C-BF34-6C57F30C05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F0C7DDB-7622-43F3-9734-AD8E4787B6DD}" type="datetimeFigureOut">
              <a:rPr lang="en-US" smtClean="0"/>
              <a:pPr/>
              <a:t>3/12/2016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13FE638-1DBA-441C-BF34-6C57F30C05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F0C7DDB-7622-43F3-9734-AD8E4787B6DD}" type="datetimeFigureOut">
              <a:rPr lang="en-US" smtClean="0"/>
              <a:pPr/>
              <a:t>3/12/2016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13FE638-1DBA-441C-BF34-6C57F30C058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Many Trips to the Cemete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ry.  Often sorrow is mingled with joy!  I Thess. 4:13; Rev. 14:13.</a:t>
            </a: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At funerals, preachers 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often read from I Cor. 15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, “the great resurrection chapter of the Bible.”</a:t>
            </a: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A chapter in which a 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vivid contrast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is made between 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the body which is buried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in the grave, and 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the body which will ultimately be raised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from the grave!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The Resurrection of the Body</a:t>
            </a:r>
            <a:endParaRPr lang="en-US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Life in the flesh it not always easy!  Some times it is very difficult. Difficult for various reasons.</a:t>
            </a:r>
          </a:p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But </a:t>
            </a:r>
            <a:r>
              <a:rPr lang="en-US" sz="3200" b="1" u="sng" dirty="0" smtClean="0">
                <a:latin typeface="Times New Roman" pitchFamily="18" charset="0"/>
                <a:cs typeface="Times New Roman" pitchFamily="18" charset="0"/>
              </a:rPr>
              <a:t>a true Christian 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“marches to the beat of a different drummer!”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 Eph. 1:3; Titus 1:2; Rev. 14:13.</a:t>
            </a:r>
          </a:p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And some day he will have a 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spiritual body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designed to dwell eternally in a spiritual realm.</a:t>
            </a:r>
          </a:p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Are 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you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a Christian?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Conclusion:</a:t>
            </a:r>
            <a:endParaRPr lang="en-US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Some have 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scoffed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at this!  Acts 17:32.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To some, the idea is “</a:t>
            </a:r>
            <a:r>
              <a:rPr lang="en-US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incredible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,” Acts 26:8.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Sadducees said “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there </a:t>
            </a:r>
            <a:r>
              <a:rPr lang="en-US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is no resurrection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,” Acts 23:8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Some at Corinth taught “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there is no resurrection of the dead,”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 Cor. 15:12.</a:t>
            </a:r>
          </a:p>
          <a:p>
            <a:pPr lvl="2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Some in the first century said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“the resurrection is </a:t>
            </a:r>
            <a:r>
              <a:rPr lang="en-US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past already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,” 2 Tim. 2:18.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Some brethren have taken the “A.D. 70 position,” declaring that the resurrection occurred in A.D. 70!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Will</a:t>
            </a:r>
            <a:r>
              <a:rPr lang="en-US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There be a Resurrection of the Body?</a:t>
            </a:r>
            <a:endParaRPr lang="en-US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John 5:28-29; John 6:39.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Acts 23:6; 24:15.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 Cor. 6:14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 Corinthians 15.</a:t>
            </a:r>
          </a:p>
          <a:p>
            <a:pPr lvl="1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The entire chapter (in one way or another) deals with 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fact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of the resurrection.</a:t>
            </a:r>
          </a:p>
          <a:p>
            <a:pPr lvl="1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This chapter sets forth 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the consequences 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if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there be no resurrection.</a:t>
            </a:r>
          </a:p>
          <a:p>
            <a:pPr lvl="1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This chapter reveals 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the glorious hope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made possible by reason of the resurrection of the body.</a:t>
            </a:r>
          </a:p>
          <a:p>
            <a:pPr lvl="1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This chapter concludes with a powerful 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admonition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based upon 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the fact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of the resurrection.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effectLst/>
                <a:latin typeface="Times New Roman" pitchFamily="18" charset="0"/>
                <a:cs typeface="Times New Roman" pitchFamily="18" charset="0"/>
              </a:rPr>
              <a:t>The Bible Teaches – there </a:t>
            </a:r>
            <a:r>
              <a:rPr lang="en-US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will be </a:t>
            </a:r>
            <a:r>
              <a:rPr lang="en-US" dirty="0" smtClean="0">
                <a:effectLst/>
                <a:latin typeface="Times New Roman" pitchFamily="18" charset="0"/>
                <a:cs typeface="Times New Roman" pitchFamily="18" charset="0"/>
              </a:rPr>
              <a:t>a Resurrection of the Body!</a:t>
            </a:r>
            <a:endParaRPr lang="en-US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The Existence of the gospel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affirms the fact of the resurrection of Christ, I Cor. 15:1-4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Three Cardinal Facts.</a:t>
            </a:r>
          </a:p>
          <a:p>
            <a:pPr lvl="1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Jesus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died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1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Jesus 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was buried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1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Jesus 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rose again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2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If there were no resurrection, there would be no gospel, and thus no “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power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” to save!  Romans 1:16.</a:t>
            </a:r>
          </a:p>
          <a:p>
            <a:pPr lvl="2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The fact that Jesus was raised means we will be raised!  I Cor. 15:20-21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The Fact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of the Resurrection was attested by many witnesses. I Cor. 15:5-9.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3600" dirty="0" smtClean="0">
                <a:effectLst/>
                <a:latin typeface="Times New Roman" pitchFamily="18" charset="0"/>
                <a:cs typeface="Times New Roman" pitchFamily="18" charset="0"/>
              </a:rPr>
              <a:t>Examine I Cor. 15 </a:t>
            </a:r>
            <a:br>
              <a:rPr lang="en-US" sz="36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in the light of the Resurrection:</a:t>
            </a:r>
            <a:endParaRPr lang="en-US" sz="3600" dirty="0"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If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there is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 no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resurrection, 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then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 Jesus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was not raised, v. 13.</a:t>
            </a:r>
          </a:p>
          <a:p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Christ be not raised 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then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1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We are found false witnesses of God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,” I Cor.15:15.</a:t>
            </a:r>
          </a:p>
          <a:p>
            <a:pPr lvl="1"/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“Your faith is vain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,” I Cor. 15:17.</a:t>
            </a:r>
          </a:p>
          <a:p>
            <a:pPr lvl="1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You are yet in your sins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,” I Cor. 15:17.</a:t>
            </a:r>
          </a:p>
          <a:p>
            <a:pPr lvl="1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Those “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fallen asleep in Christ are perished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,” I Cor. 15:18.</a:t>
            </a:r>
          </a:p>
          <a:p>
            <a:pPr lvl="1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We are of all men most miserable,”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I Cor. 15:19.</a:t>
            </a: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Further affirmation: I Cor. 15:22.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The Consequences of the </a:t>
            </a:r>
            <a:r>
              <a:rPr lang="en-US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“No Resurrection”</a:t>
            </a:r>
            <a:r>
              <a:rPr lang="en-US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Theory:</a:t>
            </a:r>
            <a:endParaRPr lang="en-US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28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How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are the dead raised up? And with </a:t>
            </a:r>
            <a:r>
              <a:rPr lang="en-US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what body 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do they come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?” I Cor. 15:35.</a:t>
            </a:r>
          </a:p>
          <a:p>
            <a:pPr lvl="1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On the surface, it seems to be a plausible question.</a:t>
            </a:r>
          </a:p>
          <a:p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Reply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: “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Thou fool, that which thou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sowest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is not </a:t>
            </a:r>
            <a:r>
              <a:rPr lang="en-US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quickened 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except </a:t>
            </a:r>
            <a:r>
              <a:rPr lang="en-US" sz="28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it die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” v. 36.</a:t>
            </a:r>
          </a:p>
          <a:p>
            <a:pPr lvl="1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The analogy of a seed planted in the ground.</a:t>
            </a: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He Alluded to different kinds of bodies, 15:38-40.</a:t>
            </a:r>
          </a:p>
          <a:p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The affirmation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: “</a:t>
            </a:r>
            <a:r>
              <a:rPr lang="en-US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also is the resurrection of the dead; </a:t>
            </a:r>
            <a:r>
              <a:rPr lang="en-US" sz="28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it is sown 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in corruption; </a:t>
            </a:r>
            <a:r>
              <a:rPr lang="en-US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it is raised 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in incorruption,”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v. 42.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Paul dealt with His Objectors, 15:35-50</a:t>
            </a:r>
            <a:endParaRPr lang="en-US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Note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: this chapter deals with 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the resurrection of the righteous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The wicked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will also be raised, John 5:28-29.</a:t>
            </a: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Sown in dishonor, raised in glory, v. 43.</a:t>
            </a: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Sown a natural body, raised a spiritual body, v. 44.</a:t>
            </a: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As we have borne the image of the earthy, we shall also bear the image of the heavenly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,” v. 49.</a:t>
            </a:r>
          </a:p>
          <a:p>
            <a:pPr lvl="1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This change is necessary! Note v. 50.</a:t>
            </a:r>
          </a:p>
          <a:p>
            <a:pPr lvl="1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We shall not all sleep, but we shall all be changed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,” v. 51.</a:t>
            </a:r>
          </a:p>
          <a:p>
            <a:pPr lvl="2"/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Cf. I Thess. 4:13-18; Phil. 3:20-21; I John 3:1-2.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The Beautiful Contrast, vs. 43-51</a:t>
            </a:r>
            <a:endParaRPr lang="en-US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690872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3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We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shall be </a:t>
            </a:r>
            <a:r>
              <a:rPr lang="en-US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changed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,” v. 51.</a:t>
            </a:r>
          </a:p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The dead 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will be </a:t>
            </a:r>
            <a:r>
              <a:rPr lang="en-US" sz="3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raised incorruptible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,” v. 52.</a:t>
            </a:r>
          </a:p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This </a:t>
            </a:r>
            <a:r>
              <a:rPr lang="en-US" sz="3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corruptible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must put on </a:t>
            </a:r>
            <a:r>
              <a:rPr lang="en-US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incorruption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,” v. 53.</a:t>
            </a:r>
          </a:p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This </a:t>
            </a:r>
            <a:r>
              <a:rPr lang="en-US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moral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must put on </a:t>
            </a:r>
            <a:r>
              <a:rPr lang="en-US" sz="3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immortality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,”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v. 53.</a:t>
            </a:r>
          </a:p>
          <a:p>
            <a:r>
              <a:rPr lang="en-US" sz="32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Death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will “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be swallowed </a:t>
            </a:r>
            <a:r>
              <a:rPr lang="en-US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up in victory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,” v. 53. 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What Will Occur When Jesus Returns? I Cor. 15:51-57</a:t>
            </a:r>
            <a:endParaRPr lang="en-US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We Should Thank God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! V. 57.</a:t>
            </a:r>
          </a:p>
          <a:p>
            <a:pPr lvl="1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For the victory He has given us 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“through our Lord Jesus Christ,”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v. 57.</a:t>
            </a:r>
          </a:p>
          <a:p>
            <a:pPr lvl="1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This victory is “</a:t>
            </a:r>
            <a:r>
              <a:rPr lang="en-US" sz="28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through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” Jesus, not ourselves!</a:t>
            </a:r>
          </a:p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3200" b="1" i="1" u="sng" dirty="0" smtClean="0">
                <a:latin typeface="Times New Roman" pitchFamily="18" charset="0"/>
                <a:cs typeface="Times New Roman" pitchFamily="18" charset="0"/>
              </a:rPr>
              <a:t>Therefore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,” we Should, v. 58.</a:t>
            </a:r>
          </a:p>
          <a:p>
            <a:pPr lvl="1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Be “</a:t>
            </a:r>
            <a:r>
              <a:rPr lang="en-US" sz="28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steadfast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.”</a:t>
            </a:r>
          </a:p>
          <a:p>
            <a:pPr lvl="1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Be “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unmovable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.”</a:t>
            </a:r>
          </a:p>
          <a:p>
            <a:pPr lvl="1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Abound “</a:t>
            </a:r>
            <a:r>
              <a:rPr lang="en-US" sz="28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in the work of the Lord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.”</a:t>
            </a:r>
          </a:p>
          <a:p>
            <a:pPr lvl="2"/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Because our “</a:t>
            </a:r>
            <a:r>
              <a:rPr lang="en-US" sz="2600" b="1" i="1" dirty="0" smtClean="0">
                <a:latin typeface="Times New Roman" pitchFamily="18" charset="0"/>
                <a:cs typeface="Times New Roman" pitchFamily="18" charset="0"/>
              </a:rPr>
              <a:t>labor is not in vain in the Lord.”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How Should We React to this Good News, I Cor. 15:57-58?</a:t>
            </a:r>
            <a:endParaRPr lang="en-US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138</TotalTime>
  <Words>934</Words>
  <Application>Microsoft Office PowerPoint</Application>
  <PresentationFormat>On-screen Show (4:3)</PresentationFormat>
  <Paragraphs>73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Concourse</vt:lpstr>
      <vt:lpstr>The Resurrection of the Body</vt:lpstr>
      <vt:lpstr>Will There be a Resurrection of the Body?</vt:lpstr>
      <vt:lpstr>The Bible Teaches – there will be a Resurrection of the Body!</vt:lpstr>
      <vt:lpstr>Examine I Cor. 15  in the light of the Resurrection:</vt:lpstr>
      <vt:lpstr>The Consequences of the “No Resurrection” Theory:</vt:lpstr>
      <vt:lpstr>Paul dealt with His Objectors, 15:35-50</vt:lpstr>
      <vt:lpstr>The Beautiful Contrast, vs. 43-51</vt:lpstr>
      <vt:lpstr>What Will Occur When Jesus Returns? I Cor. 15:51-57</vt:lpstr>
      <vt:lpstr>How Should We React to this Good News, I Cor. 15:57-58?</vt:lpstr>
      <vt:lpstr>Conclusion: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Resurrection of the Body</dc:title>
  <dc:creator>Bobby</dc:creator>
  <cp:lastModifiedBy>Bobby</cp:lastModifiedBy>
  <cp:revision>26</cp:revision>
  <dcterms:created xsi:type="dcterms:W3CDTF">2016-03-12T17:12:11Z</dcterms:created>
  <dcterms:modified xsi:type="dcterms:W3CDTF">2016-03-12T20:52:00Z</dcterms:modified>
</cp:coreProperties>
</file>