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53" d="100"/>
          <a:sy n="53" d="100"/>
        </p:scale>
        <p:origin x="-62" y="-2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9" name="Picture 7" descr="C:\Documents and Settings\Jim Deason\My Documents\My ClipArt\PowerPoint Background JPG's\Bible work copy1.jpg"/>
          <p:cNvPicPr>
            <a:picLocks noChangeAspect="1" noChangeArrowheads="1"/>
          </p:cNvPicPr>
          <p:nvPr/>
        </p:nvPicPr>
        <p:blipFill>
          <a:blip r:embed="rId13" cstate="print"/>
          <a:srcRect/>
          <a:stretch>
            <a:fillRect/>
          </a:stretch>
        </p:blipFill>
        <p:spPr bwMode="auto">
          <a:xfrm>
            <a:off x="0" y="0"/>
            <a:ext cx="9144000" cy="6859588"/>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       What is God Like? No. 2</a:t>
            </a:r>
            <a:endParaRPr lang="en-US" b="1" dirty="0">
              <a:solidFill>
                <a:schemeClr val="bg1"/>
              </a:solidFill>
            </a:endParaRPr>
          </a:p>
        </p:txBody>
      </p:sp>
      <p:sp>
        <p:nvSpPr>
          <p:cNvPr id="3" name="Content Placeholder 2"/>
          <p:cNvSpPr>
            <a:spLocks noGrp="1"/>
          </p:cNvSpPr>
          <p:nvPr>
            <p:ph idx="1"/>
          </p:nvPr>
        </p:nvSpPr>
        <p:spPr>
          <a:xfrm>
            <a:off x="457200" y="1371600"/>
            <a:ext cx="8229600" cy="5029200"/>
          </a:xfrm>
        </p:spPr>
        <p:txBody>
          <a:bodyPr/>
          <a:lstStyle/>
          <a:p>
            <a:r>
              <a:rPr lang="en-US" b="1" u="sng" dirty="0" smtClean="0">
                <a:solidFill>
                  <a:schemeClr val="bg1"/>
                </a:solidFill>
              </a:rPr>
              <a:t>Approach with fear and trembling</a:t>
            </a:r>
            <a:r>
              <a:rPr lang="en-US" b="1" dirty="0" smtClean="0">
                <a:solidFill>
                  <a:schemeClr val="bg1"/>
                </a:solidFill>
              </a:rPr>
              <a:t>.</a:t>
            </a:r>
          </a:p>
          <a:p>
            <a:pPr lvl="1"/>
            <a:r>
              <a:rPr lang="en-US" b="1" dirty="0" smtClean="0">
                <a:solidFill>
                  <a:schemeClr val="bg1"/>
                </a:solidFill>
              </a:rPr>
              <a:t>Lest I </a:t>
            </a:r>
            <a:r>
              <a:rPr lang="en-US" b="1" dirty="0" smtClean="0">
                <a:solidFill>
                  <a:schemeClr val="bg1"/>
                </a:solidFill>
              </a:rPr>
              <a:t>fail to </a:t>
            </a:r>
            <a:r>
              <a:rPr lang="en-US" b="1" dirty="0" smtClean="0">
                <a:solidFill>
                  <a:schemeClr val="bg1"/>
                </a:solidFill>
              </a:rPr>
              <a:t>give </a:t>
            </a:r>
            <a:r>
              <a:rPr lang="en-US" b="1" dirty="0" smtClean="0">
                <a:solidFill>
                  <a:schemeClr val="bg1"/>
                </a:solidFill>
              </a:rPr>
              <a:t>Him the glory He deserves.</a:t>
            </a:r>
          </a:p>
          <a:p>
            <a:pPr lvl="1"/>
            <a:r>
              <a:rPr lang="en-US" b="1" dirty="0" smtClean="0">
                <a:solidFill>
                  <a:schemeClr val="bg1"/>
                </a:solidFill>
              </a:rPr>
              <a:t>Because the finite can not comprehend the infinite!  Isa. 55:8-9.</a:t>
            </a:r>
          </a:p>
          <a:p>
            <a:r>
              <a:rPr lang="en-US" b="1" u="sng" dirty="0" smtClean="0">
                <a:solidFill>
                  <a:schemeClr val="bg1"/>
                </a:solidFill>
              </a:rPr>
              <a:t>It is Important </a:t>
            </a:r>
            <a:r>
              <a:rPr lang="en-US" b="1" u="sng" dirty="0" smtClean="0">
                <a:solidFill>
                  <a:schemeClr val="bg1"/>
                </a:solidFill>
              </a:rPr>
              <a:t>that we “</a:t>
            </a:r>
            <a:r>
              <a:rPr lang="en-US" b="1" i="1" u="sng" dirty="0" smtClean="0">
                <a:solidFill>
                  <a:schemeClr val="bg1"/>
                </a:solidFill>
              </a:rPr>
              <a:t>Know</a:t>
            </a:r>
            <a:r>
              <a:rPr lang="en-US" b="1" u="sng" dirty="0" smtClean="0">
                <a:solidFill>
                  <a:schemeClr val="bg1"/>
                </a:solidFill>
              </a:rPr>
              <a:t>” God</a:t>
            </a:r>
            <a:r>
              <a:rPr lang="en-US" b="1" dirty="0" smtClean="0">
                <a:solidFill>
                  <a:schemeClr val="bg1"/>
                </a:solidFill>
              </a:rPr>
              <a:t>, John 17:3.</a:t>
            </a:r>
          </a:p>
          <a:p>
            <a:r>
              <a:rPr lang="en-US" b="1" u="sng" dirty="0" smtClean="0">
                <a:solidFill>
                  <a:schemeClr val="bg1"/>
                </a:solidFill>
              </a:rPr>
              <a:t>Fact</a:t>
            </a:r>
            <a:r>
              <a:rPr lang="en-US" b="1" dirty="0" smtClean="0">
                <a:solidFill>
                  <a:schemeClr val="bg1"/>
                </a:solidFill>
              </a:rPr>
              <a:t>: Every culture in the history of the world has had some concept of what “</a:t>
            </a:r>
            <a:r>
              <a:rPr lang="en-US" b="1" i="1" dirty="0" smtClean="0">
                <a:solidFill>
                  <a:schemeClr val="bg1"/>
                </a:solidFill>
              </a:rPr>
              <a:t>God</a:t>
            </a:r>
            <a:r>
              <a:rPr lang="en-US" b="1" dirty="0" smtClean="0">
                <a:solidFill>
                  <a:schemeClr val="bg1"/>
                </a:solidFill>
              </a:rPr>
              <a:t>” is like.</a:t>
            </a:r>
            <a:endParaRPr lang="en-US"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     God is All-Knowing!</a:t>
            </a:r>
            <a:endParaRPr lang="en-US" b="1" dirty="0">
              <a:solidFill>
                <a:schemeClr val="bg1"/>
              </a:solidFill>
            </a:endParaRPr>
          </a:p>
        </p:txBody>
      </p:sp>
      <p:sp>
        <p:nvSpPr>
          <p:cNvPr id="3" name="Content Placeholder 2"/>
          <p:cNvSpPr>
            <a:spLocks noGrp="1"/>
          </p:cNvSpPr>
          <p:nvPr>
            <p:ph idx="1"/>
          </p:nvPr>
        </p:nvSpPr>
        <p:spPr/>
        <p:txBody>
          <a:bodyPr/>
          <a:lstStyle/>
          <a:p>
            <a:r>
              <a:rPr lang="en-US" b="1" dirty="0" smtClean="0">
                <a:solidFill>
                  <a:schemeClr val="bg1"/>
                </a:solidFill>
              </a:rPr>
              <a:t>Psalm 139:1-6.</a:t>
            </a:r>
          </a:p>
          <a:p>
            <a:r>
              <a:rPr lang="en-US" b="1" dirty="0" smtClean="0">
                <a:solidFill>
                  <a:schemeClr val="bg1"/>
                </a:solidFill>
              </a:rPr>
              <a:t>Isaiah 40:27-28.</a:t>
            </a:r>
          </a:p>
          <a:p>
            <a:r>
              <a:rPr lang="en-US" b="1" dirty="0" smtClean="0">
                <a:solidFill>
                  <a:schemeClr val="bg1"/>
                </a:solidFill>
              </a:rPr>
              <a:t>God’s knowledge encompasses every item and event in the </a:t>
            </a:r>
            <a:r>
              <a:rPr lang="en-US" b="1" dirty="0" err="1" smtClean="0">
                <a:solidFill>
                  <a:schemeClr val="bg1"/>
                </a:solidFill>
              </a:rPr>
              <a:t>unierse</a:t>
            </a:r>
            <a:r>
              <a:rPr lang="en-US" b="1" dirty="0" smtClean="0">
                <a:solidFill>
                  <a:schemeClr val="bg1"/>
                </a:solidFill>
              </a:rPr>
              <a:t>!</a:t>
            </a:r>
          </a:p>
          <a:p>
            <a:r>
              <a:rPr lang="en-US" b="1" dirty="0" smtClean="0">
                <a:solidFill>
                  <a:schemeClr val="bg1"/>
                </a:solidFill>
              </a:rPr>
              <a:t>Psalm 147:4-5.</a:t>
            </a:r>
          </a:p>
          <a:p>
            <a:r>
              <a:rPr lang="en-US" b="1" dirty="0" smtClean="0">
                <a:solidFill>
                  <a:schemeClr val="bg1"/>
                </a:solidFill>
              </a:rPr>
              <a:t>Matt. 10:29-31.</a:t>
            </a:r>
            <a:endParaRPr lang="en-US"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lstStyle/>
          <a:p>
            <a:r>
              <a:rPr lang="en-US" sz="3600" b="1" dirty="0" smtClean="0">
                <a:solidFill>
                  <a:schemeClr val="bg1"/>
                </a:solidFill>
              </a:rPr>
              <a:t>       When Jesus Came to the</a:t>
            </a:r>
            <a:br>
              <a:rPr lang="en-US" sz="3600" b="1" dirty="0" smtClean="0">
                <a:solidFill>
                  <a:schemeClr val="bg1"/>
                </a:solidFill>
              </a:rPr>
            </a:br>
            <a:r>
              <a:rPr lang="en-US" sz="3600" b="1" dirty="0" smtClean="0">
                <a:solidFill>
                  <a:schemeClr val="bg1"/>
                </a:solidFill>
              </a:rPr>
              <a:t>          Earth He Showed us the Father</a:t>
            </a:r>
            <a:endParaRPr lang="en-US" sz="3600" b="1" dirty="0">
              <a:solidFill>
                <a:schemeClr val="bg1"/>
              </a:solidFill>
            </a:endParaRPr>
          </a:p>
        </p:txBody>
      </p:sp>
      <p:sp>
        <p:nvSpPr>
          <p:cNvPr id="3" name="Content Placeholder 2"/>
          <p:cNvSpPr>
            <a:spLocks noGrp="1"/>
          </p:cNvSpPr>
          <p:nvPr>
            <p:ph idx="1"/>
          </p:nvPr>
        </p:nvSpPr>
        <p:spPr/>
        <p:txBody>
          <a:bodyPr/>
          <a:lstStyle/>
          <a:p>
            <a:r>
              <a:rPr lang="en-US" b="1" dirty="0" smtClean="0">
                <a:solidFill>
                  <a:srgbClr val="FFFF00"/>
                </a:solidFill>
              </a:rPr>
              <a:t>Through Jesus, We Learn that</a:t>
            </a:r>
            <a:r>
              <a:rPr lang="en-US" b="1" dirty="0" smtClean="0">
                <a:solidFill>
                  <a:schemeClr val="bg1"/>
                </a:solidFill>
              </a:rPr>
              <a:t>: </a:t>
            </a:r>
          </a:p>
          <a:p>
            <a:pPr lvl="1"/>
            <a:r>
              <a:rPr lang="en-US" b="1" dirty="0" smtClean="0">
                <a:solidFill>
                  <a:schemeClr val="bg1"/>
                </a:solidFill>
              </a:rPr>
              <a:t>God seeks the lost, Luke 19:10.</a:t>
            </a:r>
          </a:p>
          <a:p>
            <a:pPr lvl="1"/>
            <a:r>
              <a:rPr lang="en-US" b="1" dirty="0" smtClean="0">
                <a:solidFill>
                  <a:schemeClr val="bg1"/>
                </a:solidFill>
              </a:rPr>
              <a:t>God is merciful, Luke 6:36.</a:t>
            </a:r>
          </a:p>
          <a:p>
            <a:pPr lvl="1"/>
            <a:r>
              <a:rPr lang="en-US" b="1" dirty="0" smtClean="0">
                <a:solidFill>
                  <a:schemeClr val="bg1"/>
                </a:solidFill>
              </a:rPr>
              <a:t>God is forgiving, Matt. 9:1-8.</a:t>
            </a:r>
          </a:p>
          <a:p>
            <a:pPr lvl="1"/>
            <a:r>
              <a:rPr lang="en-US" b="1" dirty="0" smtClean="0">
                <a:solidFill>
                  <a:schemeClr val="bg1"/>
                </a:solidFill>
              </a:rPr>
              <a:t>God is Calling all men to Him, Matt.     11:28-30.</a:t>
            </a:r>
            <a:endParaRPr lang="en-US"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         From a Practical Perspective:</a:t>
            </a:r>
            <a:endParaRPr lang="en-US" sz="3600" b="1" dirty="0">
              <a:solidFill>
                <a:schemeClr val="bg1"/>
              </a:solidFill>
            </a:endParaRPr>
          </a:p>
        </p:txBody>
      </p:sp>
      <p:sp>
        <p:nvSpPr>
          <p:cNvPr id="3" name="Content Placeholder 2"/>
          <p:cNvSpPr>
            <a:spLocks noGrp="1"/>
          </p:cNvSpPr>
          <p:nvPr>
            <p:ph idx="1"/>
          </p:nvPr>
        </p:nvSpPr>
        <p:spPr/>
        <p:txBody>
          <a:bodyPr/>
          <a:lstStyle/>
          <a:p>
            <a:r>
              <a:rPr lang="en-US" b="1" dirty="0" smtClean="0">
                <a:solidFill>
                  <a:schemeClr val="bg1"/>
                </a:solidFill>
              </a:rPr>
              <a:t>The things we have learned about God should convince us that He is the One to Whom we should turn, for:</a:t>
            </a:r>
          </a:p>
          <a:p>
            <a:pPr lvl="1"/>
            <a:r>
              <a:rPr lang="en-US" b="1" dirty="0" smtClean="0">
                <a:solidFill>
                  <a:schemeClr val="bg1"/>
                </a:solidFill>
              </a:rPr>
              <a:t>He is </a:t>
            </a:r>
            <a:r>
              <a:rPr lang="en-US" b="1" dirty="0" smtClean="0">
                <a:solidFill>
                  <a:srgbClr val="FFFF00"/>
                </a:solidFill>
              </a:rPr>
              <a:t>Big</a:t>
            </a:r>
            <a:r>
              <a:rPr lang="en-US" b="1" dirty="0" smtClean="0">
                <a:solidFill>
                  <a:schemeClr val="bg1"/>
                </a:solidFill>
              </a:rPr>
              <a:t> enough to help!</a:t>
            </a:r>
          </a:p>
          <a:p>
            <a:pPr lvl="1"/>
            <a:r>
              <a:rPr lang="en-US" b="1" dirty="0" smtClean="0">
                <a:solidFill>
                  <a:schemeClr val="bg1"/>
                </a:solidFill>
              </a:rPr>
              <a:t>He is </a:t>
            </a:r>
            <a:r>
              <a:rPr lang="en-US" b="1" u="sng" dirty="0" smtClean="0">
                <a:solidFill>
                  <a:schemeClr val="bg1"/>
                </a:solidFill>
              </a:rPr>
              <a:t>Smart</a:t>
            </a:r>
            <a:r>
              <a:rPr lang="en-US" b="1" dirty="0" smtClean="0">
                <a:solidFill>
                  <a:schemeClr val="bg1"/>
                </a:solidFill>
              </a:rPr>
              <a:t> enough to help!</a:t>
            </a:r>
          </a:p>
          <a:p>
            <a:pPr lvl="1"/>
            <a:r>
              <a:rPr lang="en-US" b="1" dirty="0" smtClean="0">
                <a:solidFill>
                  <a:schemeClr val="bg1"/>
                </a:solidFill>
              </a:rPr>
              <a:t>He is </a:t>
            </a:r>
            <a:r>
              <a:rPr lang="en-US" b="1" dirty="0" smtClean="0">
                <a:solidFill>
                  <a:srgbClr val="FFFF00"/>
                </a:solidFill>
              </a:rPr>
              <a:t>Concerned</a:t>
            </a:r>
            <a:r>
              <a:rPr lang="en-US" b="1" dirty="0" smtClean="0">
                <a:solidFill>
                  <a:schemeClr val="bg1"/>
                </a:solidFill>
              </a:rPr>
              <a:t> enough to help!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lstStyle/>
          <a:p>
            <a:r>
              <a:rPr lang="en-US" sz="3600" b="1" dirty="0" smtClean="0">
                <a:solidFill>
                  <a:schemeClr val="bg1"/>
                </a:solidFill>
              </a:rPr>
              <a:t>All Accountable People</a:t>
            </a:r>
            <a:br>
              <a:rPr lang="en-US" sz="3600" b="1" dirty="0" smtClean="0">
                <a:solidFill>
                  <a:schemeClr val="bg1"/>
                </a:solidFill>
              </a:rPr>
            </a:br>
            <a:r>
              <a:rPr lang="en-US" sz="3600" b="1" dirty="0" smtClean="0">
                <a:solidFill>
                  <a:schemeClr val="bg1"/>
                </a:solidFill>
              </a:rPr>
              <a:t>Should come to God, for:</a:t>
            </a:r>
            <a:endParaRPr lang="en-US" sz="3600" b="1" dirty="0">
              <a:solidFill>
                <a:schemeClr val="bg1"/>
              </a:solidFill>
            </a:endParaRPr>
          </a:p>
        </p:txBody>
      </p:sp>
      <p:sp>
        <p:nvSpPr>
          <p:cNvPr id="3" name="Content Placeholder 2"/>
          <p:cNvSpPr>
            <a:spLocks noGrp="1"/>
          </p:cNvSpPr>
          <p:nvPr>
            <p:ph idx="1"/>
          </p:nvPr>
        </p:nvSpPr>
        <p:spPr/>
        <p:txBody>
          <a:bodyPr/>
          <a:lstStyle/>
          <a:p>
            <a:r>
              <a:rPr lang="en-US" sz="2800" b="1" dirty="0" smtClean="0">
                <a:solidFill>
                  <a:schemeClr val="bg1"/>
                </a:solidFill>
              </a:rPr>
              <a:t>He is not willing that any should perish,         2 Peter 3:9.</a:t>
            </a:r>
          </a:p>
          <a:p>
            <a:r>
              <a:rPr lang="en-US" sz="2800" b="1" dirty="0" smtClean="0">
                <a:solidFill>
                  <a:schemeClr val="bg1"/>
                </a:solidFill>
              </a:rPr>
              <a:t>He sent His Son to die for us, Rom. 5:8.</a:t>
            </a:r>
          </a:p>
          <a:p>
            <a:r>
              <a:rPr lang="en-US" sz="2800" b="1" dirty="0" smtClean="0">
                <a:solidFill>
                  <a:schemeClr val="bg1"/>
                </a:solidFill>
              </a:rPr>
              <a:t>He prepared a place for us, Matt. 25:34.</a:t>
            </a:r>
          </a:p>
          <a:p>
            <a:r>
              <a:rPr lang="en-US" sz="2800" b="1" dirty="0" smtClean="0">
                <a:solidFill>
                  <a:schemeClr val="bg1"/>
                </a:solidFill>
              </a:rPr>
              <a:t>He has provided for us an </a:t>
            </a:r>
            <a:r>
              <a:rPr lang="en-US" sz="2800" b="1" i="1" dirty="0" smtClean="0">
                <a:solidFill>
                  <a:schemeClr val="bg1"/>
                </a:solidFill>
              </a:rPr>
              <a:t>“inheritance, incorruptible, and undefiled..,” </a:t>
            </a:r>
            <a:r>
              <a:rPr lang="en-US" sz="2800" b="1" dirty="0" smtClean="0">
                <a:solidFill>
                  <a:schemeClr val="bg1"/>
                </a:solidFill>
              </a:rPr>
              <a:t>I Peter 1:4.</a:t>
            </a:r>
          </a:p>
          <a:p>
            <a:r>
              <a:rPr lang="en-US" sz="2800" b="1" dirty="0" smtClean="0">
                <a:solidFill>
                  <a:schemeClr val="bg1"/>
                </a:solidFill>
              </a:rPr>
              <a:t>He has invited us to come to Him, Mt. 11:28-30.</a:t>
            </a:r>
          </a:p>
          <a:p>
            <a:r>
              <a:rPr lang="en-US" sz="2800" b="1" dirty="0" smtClean="0">
                <a:solidFill>
                  <a:srgbClr val="FFFF00"/>
                </a:solidFill>
              </a:rPr>
              <a:t>But we must make up our own mind</a:t>
            </a:r>
            <a:r>
              <a:rPr lang="en-US" sz="2800" b="1" dirty="0" smtClean="0">
                <a:solidFill>
                  <a:schemeClr val="bg1"/>
                </a:solidFill>
              </a:rPr>
              <a:t>!</a:t>
            </a:r>
            <a:endParaRPr lang="en-US" sz="28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Brief Review</a:t>
            </a:r>
            <a:endParaRPr lang="en-US" b="1" dirty="0">
              <a:solidFill>
                <a:schemeClr val="bg1"/>
              </a:solidFill>
            </a:endParaRPr>
          </a:p>
        </p:txBody>
      </p:sp>
      <p:sp>
        <p:nvSpPr>
          <p:cNvPr id="3" name="Content Placeholder 2"/>
          <p:cNvSpPr>
            <a:spLocks noGrp="1"/>
          </p:cNvSpPr>
          <p:nvPr>
            <p:ph idx="1"/>
          </p:nvPr>
        </p:nvSpPr>
        <p:spPr>
          <a:xfrm>
            <a:off x="457200" y="1600200"/>
            <a:ext cx="8229600" cy="4724400"/>
          </a:xfrm>
        </p:spPr>
        <p:txBody>
          <a:bodyPr/>
          <a:lstStyle/>
          <a:p>
            <a:r>
              <a:rPr lang="en-US" sz="2800" b="1" dirty="0" smtClean="0">
                <a:solidFill>
                  <a:schemeClr val="bg1"/>
                </a:solidFill>
              </a:rPr>
              <a:t>Referring to the Persons of the “</a:t>
            </a:r>
            <a:r>
              <a:rPr lang="en-US" sz="2800" b="1" i="1" dirty="0" err="1" smtClean="0">
                <a:solidFill>
                  <a:schemeClr val="bg1"/>
                </a:solidFill>
              </a:rPr>
              <a:t>Godhead</a:t>
            </a:r>
            <a:r>
              <a:rPr lang="en-US" sz="2800" b="1" dirty="0" err="1" smtClean="0">
                <a:solidFill>
                  <a:schemeClr val="bg1"/>
                </a:solidFill>
              </a:rPr>
              <a:t>,”Acts</a:t>
            </a:r>
            <a:r>
              <a:rPr lang="en-US" sz="2800" b="1" dirty="0" smtClean="0">
                <a:solidFill>
                  <a:schemeClr val="bg1"/>
                </a:solidFill>
              </a:rPr>
              <a:t> 17:29; Rom. 1:20; Col.2:9. </a:t>
            </a:r>
          </a:p>
          <a:p>
            <a:r>
              <a:rPr lang="en-US" sz="2800" b="1" dirty="0" smtClean="0">
                <a:solidFill>
                  <a:schemeClr val="bg1"/>
                </a:solidFill>
              </a:rPr>
              <a:t>God Has Revealed Himself!</a:t>
            </a:r>
          </a:p>
          <a:p>
            <a:r>
              <a:rPr lang="en-US" sz="2800" b="1" dirty="0" smtClean="0">
                <a:solidFill>
                  <a:schemeClr val="bg1"/>
                </a:solidFill>
              </a:rPr>
              <a:t>God is:</a:t>
            </a:r>
          </a:p>
          <a:p>
            <a:pPr lvl="1"/>
            <a:r>
              <a:rPr lang="en-US" sz="2400" b="1" dirty="0" smtClean="0">
                <a:solidFill>
                  <a:schemeClr val="bg1"/>
                </a:solidFill>
              </a:rPr>
              <a:t>A Person</a:t>
            </a:r>
          </a:p>
          <a:p>
            <a:pPr lvl="1"/>
            <a:r>
              <a:rPr lang="en-US" sz="2400" b="1" dirty="0" smtClean="0">
                <a:solidFill>
                  <a:schemeClr val="bg1"/>
                </a:solidFill>
              </a:rPr>
              <a:t>A </a:t>
            </a:r>
            <a:r>
              <a:rPr lang="en-US" sz="2400" b="1" i="1" dirty="0" smtClean="0">
                <a:solidFill>
                  <a:schemeClr val="bg1"/>
                </a:solidFill>
              </a:rPr>
              <a:t>“Spirit,” </a:t>
            </a:r>
            <a:r>
              <a:rPr lang="en-US" sz="2400" b="1" dirty="0" smtClean="0">
                <a:solidFill>
                  <a:schemeClr val="bg1"/>
                </a:solidFill>
              </a:rPr>
              <a:t>John 4:24.</a:t>
            </a:r>
          </a:p>
          <a:p>
            <a:pPr lvl="1"/>
            <a:r>
              <a:rPr lang="en-US" sz="2400" b="1" dirty="0" smtClean="0">
                <a:solidFill>
                  <a:schemeClr val="bg1"/>
                </a:solidFill>
              </a:rPr>
              <a:t>Alive, Matt. 16:16.</a:t>
            </a:r>
          </a:p>
          <a:p>
            <a:pPr lvl="1"/>
            <a:r>
              <a:rPr lang="en-US" sz="2400" b="1" dirty="0" smtClean="0">
                <a:solidFill>
                  <a:schemeClr val="bg1"/>
                </a:solidFill>
              </a:rPr>
              <a:t>Infinite, Ps. 147:5.</a:t>
            </a:r>
          </a:p>
          <a:p>
            <a:pPr lvl="1"/>
            <a:r>
              <a:rPr lang="en-US" sz="2400" b="1" dirty="0" smtClean="0">
                <a:solidFill>
                  <a:schemeClr val="bg1"/>
                </a:solidFill>
              </a:rPr>
              <a:t>Love, I John 4:8.</a:t>
            </a:r>
            <a:endParaRPr lang="en-US" b="1" dirty="0" smtClean="0">
              <a:solidFill>
                <a:schemeClr val="bg1"/>
              </a:solidFill>
            </a:endParaRPr>
          </a:p>
          <a:p>
            <a:r>
              <a:rPr lang="en-US" b="1" dirty="0" smtClean="0">
                <a:solidFill>
                  <a:schemeClr val="bg1"/>
                </a:solidFill>
              </a:rPr>
              <a:t>Luke 15:11-24.</a:t>
            </a:r>
            <a:endParaRPr lang="en-US"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God Exists!</a:t>
            </a:r>
            <a:endParaRPr lang="en-US" b="1" dirty="0">
              <a:solidFill>
                <a:schemeClr val="bg1"/>
              </a:solidFill>
            </a:endParaRPr>
          </a:p>
        </p:txBody>
      </p:sp>
      <p:sp>
        <p:nvSpPr>
          <p:cNvPr id="3" name="Content Placeholder 2"/>
          <p:cNvSpPr>
            <a:spLocks noGrp="1"/>
          </p:cNvSpPr>
          <p:nvPr>
            <p:ph idx="1"/>
          </p:nvPr>
        </p:nvSpPr>
        <p:spPr/>
        <p:txBody>
          <a:bodyPr/>
          <a:lstStyle/>
          <a:p>
            <a:r>
              <a:rPr lang="en-US" b="1" dirty="0" smtClean="0">
                <a:solidFill>
                  <a:schemeClr val="bg1"/>
                </a:solidFill>
              </a:rPr>
              <a:t>Hebrews 11:6.</a:t>
            </a:r>
          </a:p>
          <a:p>
            <a:r>
              <a:rPr lang="en-US" b="1" dirty="0" smtClean="0">
                <a:solidFill>
                  <a:schemeClr val="bg1"/>
                </a:solidFill>
              </a:rPr>
              <a:t>The Bible does not argue His existence; it starts out with </a:t>
            </a:r>
            <a:r>
              <a:rPr lang="en-US" b="1" i="1" dirty="0" smtClean="0">
                <a:solidFill>
                  <a:schemeClr val="bg1"/>
                </a:solidFill>
              </a:rPr>
              <a:t>“God</a:t>
            </a:r>
            <a:r>
              <a:rPr lang="en-US" b="1" dirty="0" smtClean="0">
                <a:solidFill>
                  <a:schemeClr val="bg1"/>
                </a:solidFill>
              </a:rPr>
              <a:t>,” Gen. 1:1; Ps. 19:1.</a:t>
            </a:r>
          </a:p>
          <a:p>
            <a:r>
              <a:rPr lang="en-US" b="1" dirty="0" smtClean="0">
                <a:solidFill>
                  <a:schemeClr val="bg1"/>
                </a:solidFill>
              </a:rPr>
              <a:t>He is eternally self-existent! Ps. 90:2</a:t>
            </a:r>
          </a:p>
          <a:p>
            <a:r>
              <a:rPr lang="en-US" b="1" dirty="0" smtClean="0">
                <a:solidFill>
                  <a:schemeClr val="bg1"/>
                </a:solidFill>
              </a:rPr>
              <a:t>He exists above and beyond all creation, Ps. 97:6.</a:t>
            </a:r>
            <a:endParaRPr lang="en-US"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God is Sovereign!</a:t>
            </a:r>
            <a:endParaRPr lang="en-US" b="1" dirty="0">
              <a:solidFill>
                <a:schemeClr val="bg1"/>
              </a:solidFill>
            </a:endParaRPr>
          </a:p>
        </p:txBody>
      </p:sp>
      <p:sp>
        <p:nvSpPr>
          <p:cNvPr id="3" name="Content Placeholder 2"/>
          <p:cNvSpPr>
            <a:spLocks noGrp="1"/>
          </p:cNvSpPr>
          <p:nvPr>
            <p:ph idx="1"/>
          </p:nvPr>
        </p:nvSpPr>
        <p:spPr/>
        <p:txBody>
          <a:bodyPr/>
          <a:lstStyle/>
          <a:p>
            <a:r>
              <a:rPr lang="en-US" b="1" dirty="0" smtClean="0">
                <a:solidFill>
                  <a:schemeClr val="bg1"/>
                </a:solidFill>
              </a:rPr>
              <a:t>The Same God, </a:t>
            </a:r>
            <a:r>
              <a:rPr lang="en-US" b="1" u="sng" dirty="0" smtClean="0">
                <a:solidFill>
                  <a:schemeClr val="bg1"/>
                </a:solidFill>
              </a:rPr>
              <a:t>Who made all things</a:t>
            </a:r>
            <a:r>
              <a:rPr lang="en-US" b="1" dirty="0" smtClean="0">
                <a:solidFill>
                  <a:schemeClr val="bg1"/>
                </a:solidFill>
              </a:rPr>
              <a:t>, </a:t>
            </a:r>
            <a:r>
              <a:rPr lang="en-US" b="1" dirty="0" smtClean="0">
                <a:solidFill>
                  <a:srgbClr val="FFFF00"/>
                </a:solidFill>
              </a:rPr>
              <a:t>controls all things</a:t>
            </a:r>
            <a:r>
              <a:rPr lang="en-US" b="1" dirty="0" smtClean="0">
                <a:solidFill>
                  <a:schemeClr val="bg1"/>
                </a:solidFill>
              </a:rPr>
              <a:t>!</a:t>
            </a:r>
          </a:p>
          <a:p>
            <a:r>
              <a:rPr lang="en-US" b="1" dirty="0" smtClean="0">
                <a:solidFill>
                  <a:schemeClr val="bg1"/>
                </a:solidFill>
              </a:rPr>
              <a:t>Isaiah 46:9-10.</a:t>
            </a:r>
          </a:p>
          <a:p>
            <a:r>
              <a:rPr lang="en-US" b="1" u="sng" dirty="0" smtClean="0">
                <a:solidFill>
                  <a:schemeClr val="bg1"/>
                </a:solidFill>
              </a:rPr>
              <a:t>He is Supreme</a:t>
            </a:r>
            <a:r>
              <a:rPr lang="en-US" b="1" dirty="0" smtClean="0">
                <a:solidFill>
                  <a:schemeClr val="bg1"/>
                </a:solidFill>
              </a:rPr>
              <a:t>! All His creatures, put together, cannot thwart His holy purpose.  </a:t>
            </a:r>
          </a:p>
          <a:p>
            <a:r>
              <a:rPr lang="en-US" b="1" dirty="0" smtClean="0">
                <a:solidFill>
                  <a:schemeClr val="bg1"/>
                </a:solidFill>
              </a:rPr>
              <a:t>Psalm 93:1,3.</a:t>
            </a:r>
          </a:p>
          <a:p>
            <a:r>
              <a:rPr lang="en-US" b="1" dirty="0" smtClean="0">
                <a:solidFill>
                  <a:schemeClr val="bg1"/>
                </a:solidFill>
              </a:rPr>
              <a:t>Jeremiah 23:20.</a:t>
            </a:r>
            <a:endParaRPr lang="en-US"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God is Eternal!</a:t>
            </a:r>
            <a:endParaRPr lang="en-US" b="1" dirty="0">
              <a:solidFill>
                <a:schemeClr val="bg1"/>
              </a:solidFill>
            </a:endParaRPr>
          </a:p>
        </p:txBody>
      </p:sp>
      <p:sp>
        <p:nvSpPr>
          <p:cNvPr id="3" name="Content Placeholder 2"/>
          <p:cNvSpPr>
            <a:spLocks noGrp="1"/>
          </p:cNvSpPr>
          <p:nvPr>
            <p:ph idx="1"/>
          </p:nvPr>
        </p:nvSpPr>
        <p:spPr/>
        <p:txBody>
          <a:bodyPr/>
          <a:lstStyle/>
          <a:p>
            <a:r>
              <a:rPr lang="en-US" b="1" dirty="0" smtClean="0">
                <a:solidFill>
                  <a:schemeClr val="bg1"/>
                </a:solidFill>
              </a:rPr>
              <a:t>He had no beginning!  </a:t>
            </a:r>
            <a:r>
              <a:rPr lang="en-US" b="1" dirty="0" smtClean="0">
                <a:solidFill>
                  <a:srgbClr val="FFFF00"/>
                </a:solidFill>
              </a:rPr>
              <a:t>His existence will never end</a:t>
            </a:r>
            <a:r>
              <a:rPr lang="en-US" b="1" dirty="0" smtClean="0">
                <a:solidFill>
                  <a:schemeClr val="bg1"/>
                </a:solidFill>
              </a:rPr>
              <a:t>. He is </a:t>
            </a:r>
            <a:r>
              <a:rPr lang="en-US" b="1" u="sng" dirty="0" smtClean="0">
                <a:solidFill>
                  <a:schemeClr val="bg1"/>
                </a:solidFill>
              </a:rPr>
              <a:t>“the uncaused cause.”</a:t>
            </a:r>
          </a:p>
          <a:p>
            <a:r>
              <a:rPr lang="en-US" b="1" dirty="0" smtClean="0">
                <a:solidFill>
                  <a:schemeClr val="bg1"/>
                </a:solidFill>
              </a:rPr>
              <a:t>Psalm 90:2; Deut. 32:27.</a:t>
            </a:r>
          </a:p>
          <a:p>
            <a:r>
              <a:rPr lang="en-US" b="1" dirty="0" smtClean="0">
                <a:solidFill>
                  <a:srgbClr val="FFFF00"/>
                </a:solidFill>
              </a:rPr>
              <a:t>God transcends time</a:t>
            </a:r>
            <a:r>
              <a:rPr lang="en-US" b="1" dirty="0" smtClean="0">
                <a:solidFill>
                  <a:schemeClr val="bg1"/>
                </a:solidFill>
              </a:rPr>
              <a:t>.</a:t>
            </a:r>
          </a:p>
          <a:p>
            <a:r>
              <a:rPr lang="en-US" b="1" dirty="0" smtClean="0">
                <a:solidFill>
                  <a:schemeClr val="bg1"/>
                </a:solidFill>
              </a:rPr>
              <a:t>He exists independent of time.</a:t>
            </a:r>
          </a:p>
          <a:p>
            <a:r>
              <a:rPr lang="en-US" b="1" dirty="0" smtClean="0">
                <a:solidFill>
                  <a:srgbClr val="FFFF00"/>
                </a:solidFill>
              </a:rPr>
              <a:t>He is the eternal “I Am</a:t>
            </a:r>
            <a:r>
              <a:rPr lang="en-US" b="1" dirty="0" smtClean="0">
                <a:solidFill>
                  <a:schemeClr val="bg1"/>
                </a:solidFill>
              </a:rPr>
              <a:t>!” </a:t>
            </a:r>
            <a:r>
              <a:rPr lang="en-US" b="1" dirty="0" smtClean="0">
                <a:solidFill>
                  <a:schemeClr val="bg1"/>
                </a:solidFill>
              </a:rPr>
              <a:t>Ex. 3:13-14.</a:t>
            </a:r>
            <a:endParaRPr lang="en-US"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God is Immutable!</a:t>
            </a:r>
            <a:br>
              <a:rPr lang="en-US" b="1" dirty="0" smtClean="0">
                <a:solidFill>
                  <a:schemeClr val="bg1"/>
                </a:solidFill>
              </a:rPr>
            </a:br>
            <a:endParaRPr lang="en-US" b="1" dirty="0">
              <a:solidFill>
                <a:schemeClr val="bg1"/>
              </a:solidFill>
            </a:endParaRPr>
          </a:p>
        </p:txBody>
      </p:sp>
      <p:sp>
        <p:nvSpPr>
          <p:cNvPr id="3" name="Content Placeholder 2"/>
          <p:cNvSpPr>
            <a:spLocks noGrp="1"/>
          </p:cNvSpPr>
          <p:nvPr>
            <p:ph idx="1"/>
          </p:nvPr>
        </p:nvSpPr>
        <p:spPr/>
        <p:txBody>
          <a:bodyPr/>
          <a:lstStyle/>
          <a:p>
            <a:r>
              <a:rPr lang="en-US" b="1" dirty="0" smtClean="0">
                <a:solidFill>
                  <a:srgbClr val="FFFF00"/>
                </a:solidFill>
              </a:rPr>
              <a:t>He does not change</a:t>
            </a:r>
            <a:r>
              <a:rPr lang="en-US" b="1" dirty="0" smtClean="0">
                <a:solidFill>
                  <a:schemeClr val="bg1"/>
                </a:solidFill>
              </a:rPr>
              <a:t>! Mal. 3:6; Num. 23:19; Ps. 102:25-27.</a:t>
            </a:r>
          </a:p>
          <a:p>
            <a:r>
              <a:rPr lang="en-US" b="1" dirty="0" smtClean="0">
                <a:solidFill>
                  <a:schemeClr val="bg1"/>
                </a:solidFill>
              </a:rPr>
              <a:t>Never a time when He was less than He is now; </a:t>
            </a:r>
            <a:r>
              <a:rPr lang="en-US" b="1" u="sng" dirty="0" smtClean="0">
                <a:solidFill>
                  <a:schemeClr val="bg1"/>
                </a:solidFill>
              </a:rPr>
              <a:t>the same as when He created the universe</a:t>
            </a:r>
            <a:r>
              <a:rPr lang="en-US" b="1" dirty="0" smtClean="0">
                <a:solidFill>
                  <a:schemeClr val="bg1"/>
                </a:solidFill>
              </a:rPr>
              <a:t>.  Heb. 13:8.</a:t>
            </a:r>
          </a:p>
          <a:p>
            <a:r>
              <a:rPr lang="en-US" b="1" dirty="0" smtClean="0">
                <a:solidFill>
                  <a:schemeClr val="bg1"/>
                </a:solidFill>
              </a:rPr>
              <a:t>A Knowledge of this fact should be of comfort (and warning) to us, </a:t>
            </a:r>
            <a:r>
              <a:rPr lang="en-US" b="1" dirty="0" smtClean="0">
                <a:solidFill>
                  <a:srgbClr val="FFFF00"/>
                </a:solidFill>
              </a:rPr>
              <a:t>for what He could do in the past, He can do now</a:t>
            </a:r>
            <a:r>
              <a:rPr lang="en-US" b="1" dirty="0" smtClean="0">
                <a:solidFill>
                  <a:schemeClr val="bg1"/>
                </a:solidFill>
              </a:rPr>
              <a:t>!</a:t>
            </a:r>
            <a:endParaRPr lang="en-US"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God is Just!</a:t>
            </a:r>
            <a:endParaRPr lang="en-US" b="1" dirty="0">
              <a:solidFill>
                <a:schemeClr val="bg1"/>
              </a:solidFill>
            </a:endParaRPr>
          </a:p>
        </p:txBody>
      </p:sp>
      <p:sp>
        <p:nvSpPr>
          <p:cNvPr id="3" name="Content Placeholder 2"/>
          <p:cNvSpPr>
            <a:spLocks noGrp="1"/>
          </p:cNvSpPr>
          <p:nvPr>
            <p:ph idx="1"/>
          </p:nvPr>
        </p:nvSpPr>
        <p:spPr/>
        <p:txBody>
          <a:bodyPr/>
          <a:lstStyle/>
          <a:p>
            <a:r>
              <a:rPr lang="en-US" b="1" dirty="0" smtClean="0">
                <a:solidFill>
                  <a:srgbClr val="FFFF00"/>
                </a:solidFill>
              </a:rPr>
              <a:t>He is fair</a:t>
            </a:r>
            <a:r>
              <a:rPr lang="en-US" b="1" dirty="0" smtClean="0">
                <a:solidFill>
                  <a:schemeClr val="bg1"/>
                </a:solidFill>
              </a:rPr>
              <a:t>; He shows no favoritism; He is not a respecter of persons!</a:t>
            </a:r>
          </a:p>
          <a:p>
            <a:r>
              <a:rPr lang="en-US" b="1" dirty="0" smtClean="0">
                <a:solidFill>
                  <a:schemeClr val="bg1"/>
                </a:solidFill>
              </a:rPr>
              <a:t>Deut. 32:4.</a:t>
            </a:r>
          </a:p>
          <a:p>
            <a:r>
              <a:rPr lang="en-US" b="1" dirty="0" smtClean="0">
                <a:solidFill>
                  <a:schemeClr val="bg1"/>
                </a:solidFill>
              </a:rPr>
              <a:t>Ps. 18:30.</a:t>
            </a:r>
          </a:p>
          <a:p>
            <a:r>
              <a:rPr lang="en-US" b="1" dirty="0" smtClean="0">
                <a:solidFill>
                  <a:schemeClr val="bg1"/>
                </a:solidFill>
              </a:rPr>
              <a:t>Acts 10:34-35.</a:t>
            </a:r>
            <a:endParaRPr lang="en-US"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     God has Emotions!</a:t>
            </a:r>
            <a:endParaRPr lang="en-US" b="1" dirty="0">
              <a:solidFill>
                <a:schemeClr val="bg1"/>
              </a:solidFill>
            </a:endParaRPr>
          </a:p>
        </p:txBody>
      </p:sp>
      <p:sp>
        <p:nvSpPr>
          <p:cNvPr id="3" name="Content Placeholder 2"/>
          <p:cNvSpPr>
            <a:spLocks noGrp="1"/>
          </p:cNvSpPr>
          <p:nvPr>
            <p:ph idx="1"/>
          </p:nvPr>
        </p:nvSpPr>
        <p:spPr/>
        <p:txBody>
          <a:bodyPr/>
          <a:lstStyle/>
          <a:p>
            <a:r>
              <a:rPr lang="en-US" sz="2800" b="1" dirty="0" smtClean="0">
                <a:solidFill>
                  <a:schemeClr val="bg1"/>
                </a:solidFill>
              </a:rPr>
              <a:t>Anger, Ps. 7:11; Rom. 1:18.</a:t>
            </a:r>
          </a:p>
          <a:p>
            <a:r>
              <a:rPr lang="en-US" sz="2800" b="1" dirty="0" smtClean="0">
                <a:solidFill>
                  <a:schemeClr val="bg1"/>
                </a:solidFill>
              </a:rPr>
              <a:t>Compassion, Judges 2:18.</a:t>
            </a:r>
          </a:p>
          <a:p>
            <a:r>
              <a:rPr lang="en-US" sz="2800" b="1" dirty="0" smtClean="0">
                <a:solidFill>
                  <a:schemeClr val="bg1"/>
                </a:solidFill>
              </a:rPr>
              <a:t>Grief, Gen. 6:6.</a:t>
            </a:r>
          </a:p>
          <a:p>
            <a:r>
              <a:rPr lang="en-US" sz="2800" b="1" dirty="0" smtClean="0">
                <a:solidFill>
                  <a:schemeClr val="bg1"/>
                </a:solidFill>
              </a:rPr>
              <a:t>Love, John 3:16; I John 4:8.</a:t>
            </a:r>
          </a:p>
          <a:p>
            <a:r>
              <a:rPr lang="en-US" sz="2800" b="1" dirty="0" smtClean="0">
                <a:solidFill>
                  <a:schemeClr val="bg1"/>
                </a:solidFill>
              </a:rPr>
              <a:t>Hate, Prov. 6:16.</a:t>
            </a:r>
          </a:p>
          <a:p>
            <a:r>
              <a:rPr lang="en-US" sz="2800" b="1" dirty="0" smtClean="0">
                <a:solidFill>
                  <a:schemeClr val="bg1"/>
                </a:solidFill>
              </a:rPr>
              <a:t>Jealousy, Ex. 20:5.</a:t>
            </a:r>
          </a:p>
          <a:p>
            <a:r>
              <a:rPr lang="en-US" sz="2800" b="1" dirty="0" smtClean="0">
                <a:solidFill>
                  <a:schemeClr val="bg1"/>
                </a:solidFill>
              </a:rPr>
              <a:t>Joy, Jer. 32:41.</a:t>
            </a:r>
          </a:p>
          <a:p>
            <a:r>
              <a:rPr lang="en-US" sz="2800" b="1" dirty="0" smtClean="0">
                <a:solidFill>
                  <a:schemeClr val="bg1"/>
                </a:solidFill>
              </a:rPr>
              <a:t>To deny that He has emotions is to deny that He possesses personality!</a:t>
            </a:r>
            <a:endParaRPr lang="en-US" sz="28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God’s Immensity!</a:t>
            </a:r>
            <a:endParaRPr lang="en-US" b="1" dirty="0">
              <a:solidFill>
                <a:schemeClr val="bg1"/>
              </a:solidFill>
            </a:endParaRPr>
          </a:p>
        </p:txBody>
      </p:sp>
      <p:sp>
        <p:nvSpPr>
          <p:cNvPr id="3" name="Content Placeholder 2"/>
          <p:cNvSpPr>
            <a:spLocks noGrp="1"/>
          </p:cNvSpPr>
          <p:nvPr>
            <p:ph idx="1"/>
          </p:nvPr>
        </p:nvSpPr>
        <p:spPr>
          <a:xfrm>
            <a:off x="457200" y="1371600"/>
            <a:ext cx="8229600" cy="4876800"/>
          </a:xfrm>
        </p:spPr>
        <p:txBody>
          <a:bodyPr/>
          <a:lstStyle/>
          <a:p>
            <a:r>
              <a:rPr lang="en-US" sz="2400" b="1" u="sng" dirty="0" smtClean="0">
                <a:solidFill>
                  <a:schemeClr val="bg1"/>
                </a:solidFill>
              </a:rPr>
              <a:t>Isa. 40:12-15</a:t>
            </a:r>
            <a:r>
              <a:rPr lang="en-US" sz="2400" b="1" dirty="0" smtClean="0">
                <a:solidFill>
                  <a:schemeClr val="bg1"/>
                </a:solidFill>
              </a:rPr>
              <a:t>: “</a:t>
            </a:r>
            <a:r>
              <a:rPr lang="en-US" sz="2400" b="1" i="1" dirty="0" smtClean="0">
                <a:solidFill>
                  <a:schemeClr val="bg1"/>
                </a:solidFill>
              </a:rPr>
              <a:t>Who hath measured the waters in the hollow of His hand; and meted out heaven with the span, and comprehended the dust of the earth in a measure, and weighed the mountains in scales, and the hills in a balance? Who hath directed the Spirit of the Lord, or being his </a:t>
            </a:r>
            <a:r>
              <a:rPr lang="en-US" sz="2400" b="1" i="1" dirty="0" err="1" smtClean="0">
                <a:solidFill>
                  <a:schemeClr val="bg1"/>
                </a:solidFill>
              </a:rPr>
              <a:t>counseller</a:t>
            </a:r>
            <a:r>
              <a:rPr lang="en-US" sz="2400" b="1" i="1" dirty="0" smtClean="0">
                <a:solidFill>
                  <a:schemeClr val="bg1"/>
                </a:solidFill>
              </a:rPr>
              <a:t> hath taught him? With whom took he counsel and who instructed Him, and taught him the path of judgment, and taught Him knowledge, and showed to him the way of understanding? Behold the nations are as a drop of a bucket, and are counted as the small dust of the balance; behold, He takes up the isles as a very small thing.</a:t>
            </a:r>
            <a:r>
              <a:rPr lang="en-US" sz="2400" b="1" dirty="0" smtClean="0">
                <a:solidFill>
                  <a:schemeClr val="bg1"/>
                </a:solidFill>
              </a:rPr>
              <a:t>”  Note also verses 21-22.</a:t>
            </a:r>
            <a:endParaRPr lang="en-US" sz="24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ible04">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Bible04</Template>
  <TotalTime>74</TotalTime>
  <Words>799</Words>
  <Application>Microsoft Office PowerPoint</Application>
  <PresentationFormat>On-screen Show (4:3)</PresentationFormat>
  <Paragraphs>77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Bible04</vt:lpstr>
      <vt:lpstr>       What is God Like? No. 2</vt:lpstr>
      <vt:lpstr>Brief Review</vt:lpstr>
      <vt:lpstr>God Exists!</vt:lpstr>
      <vt:lpstr>God is Sovereign!</vt:lpstr>
      <vt:lpstr>God is Eternal!</vt:lpstr>
      <vt:lpstr>God is Immutable! </vt:lpstr>
      <vt:lpstr>God is Just!</vt:lpstr>
      <vt:lpstr>     God has Emotions!</vt:lpstr>
      <vt:lpstr>God’s Immensity!</vt:lpstr>
      <vt:lpstr>     God is All-Knowing!</vt:lpstr>
      <vt:lpstr>       When Jesus Came to the           Earth He Showed us the Father</vt:lpstr>
      <vt:lpstr>         From a Practical Perspective:</vt:lpstr>
      <vt:lpstr>All Accountable People Should come to God, for: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God Like? No. 2</dc:title>
  <dc:creator>Bobby</dc:creator>
  <cp:lastModifiedBy>Bobby</cp:lastModifiedBy>
  <cp:revision>17</cp:revision>
  <dcterms:created xsi:type="dcterms:W3CDTF">2015-09-19T14:40:10Z</dcterms:created>
  <dcterms:modified xsi:type="dcterms:W3CDTF">2015-09-19T15:56:31Z</dcterms:modified>
</cp:coreProperties>
</file>