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66" r:id="rId16"/>
    <p:sldId id="257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 varScale="1">
        <p:scale>
          <a:sx n="68" d="100"/>
          <a:sy n="68" d="100"/>
        </p:scale>
        <p:origin x="-43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 descr="C:\Documents and Settings\Jim Deason\My Documents\My ClipArt\PowerPoint Background JPG's\Bible work copy1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        The Qualifications of Elders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Church was </a:t>
            </a:r>
            <a:r>
              <a:rPr lang="en-US" b="1" dirty="0" smtClean="0">
                <a:solidFill>
                  <a:srgbClr val="FFFF00"/>
                </a:solidFill>
              </a:rPr>
              <a:t>not an afterthought </a:t>
            </a:r>
            <a:r>
              <a:rPr lang="en-US" b="1" dirty="0" smtClean="0">
                <a:solidFill>
                  <a:schemeClr val="bg1"/>
                </a:solidFill>
              </a:rPr>
              <a:t>with God! Eph. 1:22-23; 3:5-6,8; 5:31-32.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Jesus built </a:t>
            </a:r>
            <a:r>
              <a:rPr lang="en-US" b="1" dirty="0" smtClean="0">
                <a:solidFill>
                  <a:schemeClr val="bg1"/>
                </a:solidFill>
              </a:rPr>
              <a:t>the church, Matt. 16:18.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The church came into existence on the day of </a:t>
            </a:r>
            <a:r>
              <a:rPr lang="en-US" b="1" u="sng" dirty="0" smtClean="0">
                <a:solidFill>
                  <a:schemeClr val="bg1"/>
                </a:solidFill>
              </a:rPr>
              <a:t>Pentecost</a:t>
            </a:r>
            <a:r>
              <a:rPr lang="en-US" b="1" dirty="0" smtClean="0">
                <a:solidFill>
                  <a:schemeClr val="bg1"/>
                </a:solidFill>
              </a:rPr>
              <a:t>, Acts 2:47.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“Church” means “</a:t>
            </a:r>
            <a:r>
              <a:rPr lang="en-US" b="1" dirty="0" smtClean="0">
                <a:solidFill>
                  <a:srgbClr val="FFFF00"/>
                </a:solidFill>
              </a:rPr>
              <a:t>the called out</a:t>
            </a:r>
            <a:r>
              <a:rPr lang="en-US" b="1" dirty="0" smtClean="0">
                <a:solidFill>
                  <a:schemeClr val="bg1"/>
                </a:solidFill>
              </a:rPr>
              <a:t>.”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Called by </a:t>
            </a:r>
            <a:r>
              <a:rPr lang="en-US" b="1" u="sng" dirty="0" smtClean="0">
                <a:solidFill>
                  <a:schemeClr val="bg1"/>
                </a:solidFill>
              </a:rPr>
              <a:t>the gospel</a:t>
            </a:r>
            <a:r>
              <a:rPr lang="en-US" b="1" dirty="0" smtClean="0">
                <a:solidFill>
                  <a:schemeClr val="bg1"/>
                </a:solidFill>
              </a:rPr>
              <a:t>, 2 Thess. 2:14.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Called </a:t>
            </a:r>
            <a:r>
              <a:rPr lang="en-US" b="1" dirty="0" smtClean="0">
                <a:solidFill>
                  <a:srgbClr val="FFFF00"/>
                </a:solidFill>
              </a:rPr>
              <a:t>out of darkness</a:t>
            </a:r>
            <a:r>
              <a:rPr lang="en-US" b="1" dirty="0" smtClean="0">
                <a:solidFill>
                  <a:schemeClr val="bg1"/>
                </a:solidFill>
              </a:rPr>
              <a:t>, Col. 1:13.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         </a:t>
            </a:r>
            <a:r>
              <a:rPr lang="en-US" sz="3600" b="1" dirty="0" smtClean="0">
                <a:solidFill>
                  <a:srgbClr val="FFFF00"/>
                </a:solidFill>
              </a:rPr>
              <a:t>Positive</a:t>
            </a:r>
            <a:r>
              <a:rPr lang="en-US" sz="3600" b="1" dirty="0" smtClean="0">
                <a:solidFill>
                  <a:schemeClr val="bg1"/>
                </a:solidFill>
              </a:rPr>
              <a:t> Qualifications (</a:t>
            </a:r>
            <a:r>
              <a:rPr lang="en-US" sz="3600" b="1" dirty="0" err="1" smtClean="0">
                <a:solidFill>
                  <a:schemeClr val="bg1"/>
                </a:solidFill>
              </a:rPr>
              <a:t>con’t</a:t>
            </a:r>
            <a:r>
              <a:rPr lang="en-US" sz="3600" b="1" dirty="0" smtClean="0">
                <a:solidFill>
                  <a:schemeClr val="bg1"/>
                </a:solidFill>
              </a:rPr>
              <a:t>)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Rules “</a:t>
            </a:r>
            <a:r>
              <a:rPr lang="en-US" b="1" i="1" dirty="0" smtClean="0">
                <a:solidFill>
                  <a:schemeClr val="bg1"/>
                </a:solidFill>
              </a:rPr>
              <a:t>well his own house,</a:t>
            </a:r>
            <a:r>
              <a:rPr lang="en-US" b="1" dirty="0" smtClean="0">
                <a:solidFill>
                  <a:schemeClr val="bg1"/>
                </a:solidFill>
              </a:rPr>
              <a:t>” I Tim. 3:4; Titus 1:6.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“</a:t>
            </a:r>
            <a:r>
              <a:rPr lang="en-US" b="1" i="1" dirty="0" smtClean="0">
                <a:solidFill>
                  <a:schemeClr val="bg1"/>
                </a:solidFill>
              </a:rPr>
              <a:t>Have a good report of them which are without</a:t>
            </a:r>
            <a:r>
              <a:rPr lang="en-US" b="1" dirty="0" smtClean="0">
                <a:solidFill>
                  <a:schemeClr val="bg1"/>
                </a:solidFill>
              </a:rPr>
              <a:t>,” I Tim. 3:7.  cf. Phil. 2:15.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“</a:t>
            </a:r>
            <a:r>
              <a:rPr lang="en-US" b="1" i="1" dirty="0" smtClean="0">
                <a:solidFill>
                  <a:schemeClr val="bg1"/>
                </a:solidFill>
              </a:rPr>
              <a:t>A lover of good men</a:t>
            </a:r>
            <a:r>
              <a:rPr lang="en-US" b="1" dirty="0" smtClean="0">
                <a:solidFill>
                  <a:schemeClr val="bg1"/>
                </a:solidFill>
              </a:rPr>
              <a:t>,” (“</a:t>
            </a:r>
            <a:r>
              <a:rPr lang="en-US" b="1" i="1" dirty="0" smtClean="0">
                <a:solidFill>
                  <a:schemeClr val="bg1"/>
                </a:solidFill>
              </a:rPr>
              <a:t>what is good</a:t>
            </a:r>
            <a:r>
              <a:rPr lang="en-US" b="1" dirty="0" smtClean="0">
                <a:solidFill>
                  <a:schemeClr val="bg1"/>
                </a:solidFill>
              </a:rPr>
              <a:t>,” NKJV), Tit. 1:8.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“</a:t>
            </a:r>
            <a:r>
              <a:rPr lang="en-US" b="1" i="1" dirty="0" smtClean="0">
                <a:solidFill>
                  <a:schemeClr val="bg1"/>
                </a:solidFill>
              </a:rPr>
              <a:t>Just</a:t>
            </a:r>
            <a:r>
              <a:rPr lang="en-US" b="1" dirty="0" smtClean="0">
                <a:solidFill>
                  <a:schemeClr val="bg1"/>
                </a:solidFill>
              </a:rPr>
              <a:t>,” Titus 1:8.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“</a:t>
            </a:r>
            <a:r>
              <a:rPr lang="en-US" b="1" i="1" dirty="0" smtClean="0">
                <a:solidFill>
                  <a:schemeClr val="bg1"/>
                </a:solidFill>
              </a:rPr>
              <a:t>Holy</a:t>
            </a:r>
            <a:r>
              <a:rPr lang="en-US" b="1" dirty="0" smtClean="0">
                <a:solidFill>
                  <a:schemeClr val="bg1"/>
                </a:solidFill>
              </a:rPr>
              <a:t>,” Titus 1:9.  “Pious, devout.”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       </a:t>
            </a:r>
            <a:r>
              <a:rPr lang="en-US" sz="3600" b="1" dirty="0" smtClean="0">
                <a:solidFill>
                  <a:srgbClr val="FFFF00"/>
                </a:solidFill>
              </a:rPr>
              <a:t>Negative</a:t>
            </a:r>
            <a:r>
              <a:rPr lang="en-US" sz="3600" b="1" dirty="0" smtClean="0">
                <a:solidFill>
                  <a:schemeClr val="bg1"/>
                </a:solidFill>
              </a:rPr>
              <a:t> Qualifications: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“</a:t>
            </a:r>
            <a:r>
              <a:rPr lang="en-US" b="1" i="1" dirty="0" smtClean="0">
                <a:solidFill>
                  <a:srgbClr val="FFFF00"/>
                </a:solidFill>
              </a:rPr>
              <a:t>Not</a:t>
            </a:r>
            <a:r>
              <a:rPr lang="en-US" b="1" i="1" dirty="0" smtClean="0">
                <a:solidFill>
                  <a:schemeClr val="bg1"/>
                </a:solidFill>
              </a:rPr>
              <a:t> given to wine</a:t>
            </a:r>
            <a:r>
              <a:rPr lang="en-US" b="1" dirty="0" smtClean="0">
                <a:solidFill>
                  <a:schemeClr val="bg1"/>
                </a:solidFill>
              </a:rPr>
              <a:t>,” I Tim. 3:3; Tit. 1:7.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“</a:t>
            </a:r>
            <a:r>
              <a:rPr lang="en-US" b="1" i="1" dirty="0" smtClean="0">
                <a:solidFill>
                  <a:srgbClr val="FFFF00"/>
                </a:solidFill>
              </a:rPr>
              <a:t>No</a:t>
            </a:r>
            <a:r>
              <a:rPr lang="en-US" b="1" i="1" dirty="0" smtClean="0">
                <a:solidFill>
                  <a:schemeClr val="bg1"/>
                </a:solidFill>
              </a:rPr>
              <a:t> striker</a:t>
            </a:r>
            <a:r>
              <a:rPr lang="en-US" b="1" dirty="0" smtClean="0">
                <a:solidFill>
                  <a:schemeClr val="bg1"/>
                </a:solidFill>
              </a:rPr>
              <a:t>” (“</a:t>
            </a:r>
            <a:r>
              <a:rPr lang="en-US" b="1" i="1" dirty="0" smtClean="0">
                <a:solidFill>
                  <a:schemeClr val="bg1"/>
                </a:solidFill>
              </a:rPr>
              <a:t>not violent</a:t>
            </a:r>
            <a:r>
              <a:rPr lang="en-US" b="1" dirty="0" smtClean="0">
                <a:solidFill>
                  <a:schemeClr val="bg1"/>
                </a:solidFill>
              </a:rPr>
              <a:t>,” NKJV),          I Tim. 3:3; Tit. 1:7.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“</a:t>
            </a:r>
            <a:r>
              <a:rPr lang="en-US" b="1" i="1" dirty="0" smtClean="0">
                <a:solidFill>
                  <a:srgbClr val="FFFF00"/>
                </a:solidFill>
              </a:rPr>
              <a:t>Not </a:t>
            </a:r>
            <a:r>
              <a:rPr lang="en-US" b="1" i="1" dirty="0" smtClean="0">
                <a:solidFill>
                  <a:schemeClr val="bg1"/>
                </a:solidFill>
              </a:rPr>
              <a:t>greedy of </a:t>
            </a:r>
            <a:r>
              <a:rPr lang="en-US" b="1" dirty="0" smtClean="0">
                <a:solidFill>
                  <a:schemeClr val="bg1"/>
                </a:solidFill>
              </a:rPr>
              <a:t>filthy lucre,” (“not greedy for money,” NKJV). I Tim. 3:3; Titus 1:7.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“</a:t>
            </a:r>
            <a:r>
              <a:rPr lang="en-US" b="1" i="1" dirty="0" smtClean="0">
                <a:solidFill>
                  <a:srgbClr val="FFFF00"/>
                </a:solidFill>
              </a:rPr>
              <a:t>Not</a:t>
            </a:r>
            <a:r>
              <a:rPr lang="en-US" b="1" i="1" dirty="0" smtClean="0">
                <a:solidFill>
                  <a:schemeClr val="bg1"/>
                </a:solidFill>
              </a:rPr>
              <a:t> a brawler</a:t>
            </a:r>
            <a:r>
              <a:rPr lang="en-US" b="1" dirty="0" smtClean="0">
                <a:solidFill>
                  <a:schemeClr val="bg1"/>
                </a:solidFill>
              </a:rPr>
              <a:t>” (“</a:t>
            </a:r>
            <a:r>
              <a:rPr lang="en-US" b="1" i="1" dirty="0" smtClean="0">
                <a:solidFill>
                  <a:schemeClr val="bg1"/>
                </a:solidFill>
              </a:rPr>
              <a:t>quarrelsome</a:t>
            </a:r>
            <a:r>
              <a:rPr lang="en-US" b="1" dirty="0" smtClean="0">
                <a:solidFill>
                  <a:schemeClr val="bg1"/>
                </a:solidFill>
              </a:rPr>
              <a:t>,” NKJV), I Tim. 3:3.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         </a:t>
            </a:r>
            <a:r>
              <a:rPr lang="en-US" sz="3600" b="1" dirty="0" smtClean="0">
                <a:solidFill>
                  <a:srgbClr val="FFFF00"/>
                </a:solidFill>
              </a:rPr>
              <a:t>Negative</a:t>
            </a:r>
            <a:r>
              <a:rPr lang="en-US" sz="3600" b="1" dirty="0" smtClean="0">
                <a:solidFill>
                  <a:schemeClr val="bg1"/>
                </a:solidFill>
              </a:rPr>
              <a:t> Qualifications (</a:t>
            </a:r>
            <a:r>
              <a:rPr lang="en-US" sz="3600" b="1" dirty="0" err="1" smtClean="0">
                <a:solidFill>
                  <a:schemeClr val="bg1"/>
                </a:solidFill>
              </a:rPr>
              <a:t>con’t</a:t>
            </a:r>
            <a:r>
              <a:rPr lang="en-US" sz="3600" b="1" dirty="0" smtClean="0">
                <a:solidFill>
                  <a:schemeClr val="bg1"/>
                </a:solidFill>
              </a:rPr>
              <a:t>)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“</a:t>
            </a:r>
            <a:r>
              <a:rPr lang="en-US" b="1" i="1" dirty="0" smtClean="0">
                <a:solidFill>
                  <a:srgbClr val="FFFF00"/>
                </a:solidFill>
              </a:rPr>
              <a:t>Not</a:t>
            </a:r>
            <a:r>
              <a:rPr lang="en-US" b="1" i="1" dirty="0" smtClean="0">
                <a:solidFill>
                  <a:schemeClr val="bg1"/>
                </a:solidFill>
              </a:rPr>
              <a:t> covetous</a:t>
            </a:r>
            <a:r>
              <a:rPr lang="en-US" b="1" dirty="0" smtClean="0">
                <a:solidFill>
                  <a:schemeClr val="bg1"/>
                </a:solidFill>
              </a:rPr>
              <a:t>,” I Tim. 3:6.  cf. Col. 3:5.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“</a:t>
            </a:r>
            <a:r>
              <a:rPr lang="en-US" b="1" i="1" dirty="0" smtClean="0">
                <a:solidFill>
                  <a:srgbClr val="FFFF00"/>
                </a:solidFill>
              </a:rPr>
              <a:t>Not </a:t>
            </a:r>
            <a:r>
              <a:rPr lang="en-US" b="1" i="1" dirty="0" smtClean="0">
                <a:solidFill>
                  <a:schemeClr val="bg1"/>
                </a:solidFill>
              </a:rPr>
              <a:t>a novice</a:t>
            </a:r>
            <a:r>
              <a:rPr lang="en-US" b="1" dirty="0" smtClean="0">
                <a:solidFill>
                  <a:schemeClr val="bg1"/>
                </a:solidFill>
              </a:rPr>
              <a:t>,” I Tim. 3:6.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Not a new convert; one who has a working knowledge of the Bible.  Cf. Tit. 1:9.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“</a:t>
            </a:r>
            <a:r>
              <a:rPr lang="en-US" b="1" i="1" dirty="0" smtClean="0">
                <a:solidFill>
                  <a:srgbClr val="FFFF00"/>
                </a:solidFill>
              </a:rPr>
              <a:t>Not self-willed</a:t>
            </a:r>
            <a:r>
              <a:rPr lang="en-US" b="1" dirty="0" smtClean="0">
                <a:solidFill>
                  <a:schemeClr val="bg1"/>
                </a:solidFill>
              </a:rPr>
              <a:t>,” Titus 1:7.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One who has to have his own way!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“</a:t>
            </a:r>
            <a:r>
              <a:rPr lang="en-US" b="1" dirty="0" smtClean="0">
                <a:solidFill>
                  <a:srgbClr val="FFFF00"/>
                </a:solidFill>
              </a:rPr>
              <a:t>Not soon angry” </a:t>
            </a:r>
            <a:r>
              <a:rPr lang="en-US" b="1" dirty="0" smtClean="0">
                <a:solidFill>
                  <a:schemeClr val="bg1"/>
                </a:solidFill>
              </a:rPr>
              <a:t>(“</a:t>
            </a:r>
            <a:r>
              <a:rPr lang="en-US" b="1" i="1" dirty="0" smtClean="0">
                <a:solidFill>
                  <a:schemeClr val="bg1"/>
                </a:solidFill>
              </a:rPr>
              <a:t>quick tempered</a:t>
            </a:r>
            <a:r>
              <a:rPr lang="en-US" b="1" dirty="0" smtClean="0">
                <a:solidFill>
                  <a:schemeClr val="bg1"/>
                </a:solidFill>
              </a:rPr>
              <a:t>,” NKJV), Tit. 1:7.  cf. Eph. 4:26.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        Observe: These qualities can be          	divided into </a:t>
            </a:r>
            <a:r>
              <a:rPr lang="en-US" sz="3600" b="1" dirty="0" smtClean="0">
                <a:solidFill>
                  <a:srgbClr val="FFFF00"/>
                </a:solidFill>
              </a:rPr>
              <a:t>other</a:t>
            </a:r>
            <a:r>
              <a:rPr lang="en-US" sz="3600" b="1" dirty="0" smtClean="0">
                <a:solidFill>
                  <a:schemeClr val="bg1"/>
                </a:solidFill>
              </a:rPr>
              <a:t> categories.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Physical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Moral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Spiritual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Character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Reputation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Habits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Etc.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Conclusion: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The important thing is not how to </a:t>
            </a:r>
            <a:r>
              <a:rPr lang="en-US" sz="2800" b="1" u="sng" dirty="0" smtClean="0">
                <a:solidFill>
                  <a:schemeClr val="bg1"/>
                </a:solidFill>
              </a:rPr>
              <a:t>categorize</a:t>
            </a:r>
            <a:r>
              <a:rPr lang="en-US" sz="2800" b="1" dirty="0" smtClean="0">
                <a:solidFill>
                  <a:schemeClr val="bg1"/>
                </a:solidFill>
              </a:rPr>
              <a:t> the qualifications, but that one being considered for the eldership </a:t>
            </a:r>
            <a:r>
              <a:rPr lang="en-US" sz="2800" b="1" dirty="0" smtClean="0">
                <a:solidFill>
                  <a:srgbClr val="FFFF00"/>
                </a:solidFill>
              </a:rPr>
              <a:t>possess</a:t>
            </a:r>
            <a:r>
              <a:rPr lang="en-US" sz="2800" b="1" dirty="0" smtClean="0">
                <a:solidFill>
                  <a:schemeClr val="bg1"/>
                </a:solidFill>
              </a:rPr>
              <a:t> these qualities.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The nature and number of qualifications infer the </a:t>
            </a:r>
            <a:r>
              <a:rPr lang="en-US" sz="2800" b="1" u="sng" dirty="0" smtClean="0">
                <a:solidFill>
                  <a:schemeClr val="bg1"/>
                </a:solidFill>
              </a:rPr>
              <a:t>importance</a:t>
            </a:r>
            <a:r>
              <a:rPr lang="en-US" sz="2800" b="1" dirty="0" smtClean="0">
                <a:solidFill>
                  <a:schemeClr val="bg1"/>
                </a:solidFill>
              </a:rPr>
              <a:t> of their </a:t>
            </a:r>
            <a:r>
              <a:rPr lang="en-US" sz="2800" b="1" dirty="0" smtClean="0">
                <a:solidFill>
                  <a:srgbClr val="FFFF00"/>
                </a:solidFill>
              </a:rPr>
              <a:t>work</a:t>
            </a:r>
            <a:r>
              <a:rPr lang="en-US" sz="2800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The importance of their work infers the importance of the local church, and the importance of being </a:t>
            </a:r>
            <a:r>
              <a:rPr lang="en-US" sz="2800" b="1" dirty="0" smtClean="0">
                <a:solidFill>
                  <a:srgbClr val="FFFF00"/>
                </a:solidFill>
              </a:rPr>
              <a:t>a member </a:t>
            </a:r>
            <a:r>
              <a:rPr lang="en-US" sz="2800" b="1" dirty="0" smtClean="0">
                <a:solidFill>
                  <a:schemeClr val="bg1"/>
                </a:solidFill>
              </a:rPr>
              <a:t>of the </a:t>
            </a:r>
            <a:r>
              <a:rPr lang="en-US" sz="2800" b="1" dirty="0" smtClean="0">
                <a:solidFill>
                  <a:srgbClr val="FFFF00"/>
                </a:solidFill>
              </a:rPr>
              <a:t>Lord’s</a:t>
            </a:r>
            <a:r>
              <a:rPr lang="en-US" sz="2800" b="1" dirty="0" smtClean="0">
                <a:solidFill>
                  <a:schemeClr val="bg1"/>
                </a:solidFill>
              </a:rPr>
              <a:t> church!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        Positive Qualifications (</a:t>
            </a:r>
            <a:r>
              <a:rPr lang="en-US" sz="3600" b="1" dirty="0" err="1" smtClean="0">
                <a:solidFill>
                  <a:schemeClr val="bg1"/>
                </a:solidFill>
              </a:rPr>
              <a:t>con’t</a:t>
            </a:r>
            <a:r>
              <a:rPr lang="en-US" sz="3600" b="1" dirty="0" smtClean="0">
                <a:solidFill>
                  <a:schemeClr val="bg1"/>
                </a:solidFill>
              </a:rPr>
              <a:t>)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        “The church” (continued)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“</a:t>
            </a:r>
            <a:r>
              <a:rPr lang="en-US" b="1" dirty="0" smtClean="0">
                <a:solidFill>
                  <a:srgbClr val="FFFF00"/>
                </a:solidFill>
              </a:rPr>
              <a:t>Church</a:t>
            </a:r>
            <a:r>
              <a:rPr lang="en-US" b="1" dirty="0" smtClean="0">
                <a:solidFill>
                  <a:schemeClr val="bg1"/>
                </a:solidFill>
              </a:rPr>
              <a:t>” used in </a:t>
            </a:r>
            <a:r>
              <a:rPr lang="en-US" b="1" u="sng" dirty="0" smtClean="0">
                <a:solidFill>
                  <a:schemeClr val="bg1"/>
                </a:solidFill>
              </a:rPr>
              <a:t>two</a:t>
            </a:r>
            <a:r>
              <a:rPr lang="en-US" b="1" dirty="0" smtClean="0">
                <a:solidFill>
                  <a:schemeClr val="bg1"/>
                </a:solidFill>
              </a:rPr>
              <a:t> senses:</a:t>
            </a:r>
          </a:p>
          <a:p>
            <a:pPr lvl="1"/>
            <a:r>
              <a:rPr lang="en-US" b="1" u="sng" dirty="0" smtClean="0">
                <a:solidFill>
                  <a:schemeClr val="bg1"/>
                </a:solidFill>
              </a:rPr>
              <a:t>Universal</a:t>
            </a:r>
            <a:r>
              <a:rPr lang="en-US" b="1" dirty="0" smtClean="0">
                <a:solidFill>
                  <a:schemeClr val="bg1"/>
                </a:solidFill>
              </a:rPr>
              <a:t> sense, Matt. 16:18.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Local </a:t>
            </a:r>
            <a:r>
              <a:rPr lang="en-US" b="1" dirty="0" smtClean="0">
                <a:solidFill>
                  <a:schemeClr val="bg1"/>
                </a:solidFill>
              </a:rPr>
              <a:t>sense, I Cor. 1:1-2; Rev. 1:10-11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The </a:t>
            </a:r>
            <a:r>
              <a:rPr lang="en-US" b="1" u="sng" dirty="0" smtClean="0">
                <a:solidFill>
                  <a:schemeClr val="bg1"/>
                </a:solidFill>
              </a:rPr>
              <a:t>local</a:t>
            </a:r>
            <a:r>
              <a:rPr lang="en-US" b="1" dirty="0" smtClean="0">
                <a:solidFill>
                  <a:schemeClr val="bg1"/>
                </a:solidFill>
              </a:rPr>
              <a:t> church consists of, Phil. 1:1.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Saints in Christ Jesus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Bishops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Deacons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      Three Greeks Words: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b="1" i="1" dirty="0" err="1" smtClean="0">
                <a:solidFill>
                  <a:srgbClr val="FFFF00"/>
                </a:solidFill>
              </a:rPr>
              <a:t>Presbuteros</a:t>
            </a:r>
            <a:r>
              <a:rPr lang="en-US" b="1" dirty="0" smtClean="0">
                <a:solidFill>
                  <a:schemeClr val="bg1"/>
                </a:solidFill>
              </a:rPr>
              <a:t>, Acts 20:17; Titus 1:5.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Elders, or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Presbyters.</a:t>
            </a:r>
          </a:p>
          <a:p>
            <a:r>
              <a:rPr lang="en-US" b="1" i="1" dirty="0" err="1" smtClean="0">
                <a:solidFill>
                  <a:srgbClr val="FFFF00"/>
                </a:solidFill>
              </a:rPr>
              <a:t>Episkopos</a:t>
            </a:r>
            <a:r>
              <a:rPr lang="en-US" b="1" dirty="0" smtClean="0">
                <a:solidFill>
                  <a:schemeClr val="bg1"/>
                </a:solidFill>
              </a:rPr>
              <a:t>, Acts 20:28; I Tim. 3:1,2.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Overseers, or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Bishops.</a:t>
            </a:r>
          </a:p>
          <a:p>
            <a:r>
              <a:rPr lang="en-US" b="1" i="1" dirty="0" err="1" smtClean="0">
                <a:solidFill>
                  <a:srgbClr val="FFFF00"/>
                </a:solidFill>
              </a:rPr>
              <a:t>Poimen</a:t>
            </a:r>
            <a:r>
              <a:rPr lang="en-US" b="1" dirty="0" smtClean="0">
                <a:solidFill>
                  <a:schemeClr val="bg1"/>
                </a:solidFill>
              </a:rPr>
              <a:t>, Acts 20:28; Eph. 4:11.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Pastors, or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Shepherds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      The Qualifications, I Tim. 3:1-4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u="sng" dirty="0" smtClean="0">
                <a:solidFill>
                  <a:schemeClr val="bg1"/>
                </a:solidFill>
              </a:rPr>
              <a:t>V. 1</a:t>
            </a:r>
            <a:r>
              <a:rPr lang="en-US" sz="2400" b="1" dirty="0" smtClean="0">
                <a:solidFill>
                  <a:schemeClr val="bg1"/>
                </a:solidFill>
              </a:rPr>
              <a:t>. “</a:t>
            </a:r>
            <a:r>
              <a:rPr lang="en-US" sz="2400" b="1" i="1" dirty="0" smtClean="0">
                <a:solidFill>
                  <a:schemeClr val="bg1"/>
                </a:solidFill>
              </a:rPr>
              <a:t>This is a true saying, if a man desire the office of </a:t>
            </a:r>
            <a:r>
              <a:rPr lang="en-US" sz="2400" b="1" i="1" dirty="0" smtClean="0">
                <a:solidFill>
                  <a:srgbClr val="FFFF00"/>
                </a:solidFill>
              </a:rPr>
              <a:t>a bishop</a:t>
            </a:r>
            <a:r>
              <a:rPr lang="en-US" sz="2400" b="1" i="1" dirty="0" smtClean="0">
                <a:solidFill>
                  <a:schemeClr val="bg1"/>
                </a:solidFill>
              </a:rPr>
              <a:t>, he </a:t>
            </a:r>
            <a:r>
              <a:rPr lang="en-US" sz="2400" b="1" i="1" dirty="0" err="1" smtClean="0">
                <a:solidFill>
                  <a:schemeClr val="bg1"/>
                </a:solidFill>
              </a:rPr>
              <a:t>desireth</a:t>
            </a:r>
            <a:r>
              <a:rPr lang="en-US" sz="2400" b="1" i="1" dirty="0" smtClean="0">
                <a:solidFill>
                  <a:schemeClr val="bg1"/>
                </a:solidFill>
              </a:rPr>
              <a:t> a good work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2400" b="1" u="sng" dirty="0" smtClean="0">
                <a:solidFill>
                  <a:schemeClr val="bg1"/>
                </a:solidFill>
              </a:rPr>
              <a:t>V. 2. </a:t>
            </a:r>
            <a:r>
              <a:rPr lang="en-US" sz="2400" b="1" i="1" dirty="0" smtClean="0">
                <a:solidFill>
                  <a:schemeClr val="bg1"/>
                </a:solidFill>
              </a:rPr>
              <a:t>A bishop then </a:t>
            </a:r>
            <a:r>
              <a:rPr lang="en-US" sz="2400" b="1" i="1" dirty="0" smtClean="0">
                <a:solidFill>
                  <a:srgbClr val="FFFF00"/>
                </a:solidFill>
              </a:rPr>
              <a:t>must be </a:t>
            </a:r>
            <a:r>
              <a:rPr lang="en-US" sz="2400" b="1" i="1" dirty="0" smtClean="0">
                <a:solidFill>
                  <a:schemeClr val="bg1"/>
                </a:solidFill>
              </a:rPr>
              <a:t>blameless, the husband of one wife, vigilant, sober, of good behavior, given to hospitality, apt to teach.</a:t>
            </a:r>
          </a:p>
          <a:p>
            <a:r>
              <a:rPr lang="en-US" sz="2400" b="1" u="sng" dirty="0" smtClean="0">
                <a:solidFill>
                  <a:schemeClr val="bg1"/>
                </a:solidFill>
              </a:rPr>
              <a:t>V. 3. </a:t>
            </a:r>
            <a:r>
              <a:rPr lang="en-US" sz="2400" b="1" i="1" dirty="0" smtClean="0">
                <a:solidFill>
                  <a:schemeClr val="bg1"/>
                </a:solidFill>
              </a:rPr>
              <a:t>Not given to wine, no striker, not greedy of filthy </a:t>
            </a:r>
            <a:r>
              <a:rPr lang="en-US" sz="2400" b="1" i="1" dirty="0" err="1" smtClean="0">
                <a:solidFill>
                  <a:schemeClr val="bg1"/>
                </a:solidFill>
              </a:rPr>
              <a:t>lucure</a:t>
            </a:r>
            <a:r>
              <a:rPr lang="en-US" sz="2400" b="1" i="1" dirty="0" smtClean="0">
                <a:solidFill>
                  <a:schemeClr val="bg1"/>
                </a:solidFill>
              </a:rPr>
              <a:t>, but patient, not a brawler, not covetous.</a:t>
            </a:r>
          </a:p>
          <a:p>
            <a:r>
              <a:rPr lang="en-US" sz="2400" b="1" u="sng" dirty="0" smtClean="0">
                <a:solidFill>
                  <a:schemeClr val="bg1"/>
                </a:solidFill>
              </a:rPr>
              <a:t>V. 4</a:t>
            </a:r>
            <a:r>
              <a:rPr lang="en-US" sz="2400" b="1" dirty="0" smtClean="0">
                <a:solidFill>
                  <a:schemeClr val="bg1"/>
                </a:solidFill>
              </a:rPr>
              <a:t>. </a:t>
            </a:r>
            <a:r>
              <a:rPr lang="en-US" sz="2400" b="1" i="1" dirty="0" smtClean="0">
                <a:solidFill>
                  <a:schemeClr val="bg1"/>
                </a:solidFill>
              </a:rPr>
              <a:t>One that </a:t>
            </a:r>
            <a:r>
              <a:rPr lang="en-US" sz="2400" b="1" i="1" dirty="0" err="1" smtClean="0">
                <a:solidFill>
                  <a:schemeClr val="bg1"/>
                </a:solidFill>
              </a:rPr>
              <a:t>ruleth</a:t>
            </a:r>
            <a:r>
              <a:rPr lang="en-US" sz="2400" b="1" i="1" dirty="0" smtClean="0">
                <a:solidFill>
                  <a:schemeClr val="bg1"/>
                </a:solidFill>
              </a:rPr>
              <a:t> well his own house, having his children in subjection with all gravity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         The Qualifications, I Tim. 3:5-7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u="sng" dirty="0" smtClean="0">
                <a:solidFill>
                  <a:schemeClr val="bg1"/>
                </a:solidFill>
              </a:rPr>
              <a:t>V. 5</a:t>
            </a:r>
            <a:r>
              <a:rPr lang="en-US" sz="2800" b="1" dirty="0" smtClean="0">
                <a:solidFill>
                  <a:schemeClr val="bg1"/>
                </a:solidFill>
              </a:rPr>
              <a:t>. (</a:t>
            </a:r>
            <a:r>
              <a:rPr lang="en-US" sz="2800" b="1" i="1" dirty="0" smtClean="0">
                <a:solidFill>
                  <a:schemeClr val="bg1"/>
                </a:solidFill>
              </a:rPr>
              <a:t>For if a man know not how to rule his own house, how shall he take care of the church of God?)</a:t>
            </a:r>
          </a:p>
          <a:p>
            <a:r>
              <a:rPr lang="en-US" sz="2800" b="1" u="sng" dirty="0" smtClean="0">
                <a:solidFill>
                  <a:schemeClr val="bg1"/>
                </a:solidFill>
              </a:rPr>
              <a:t>V. 6. </a:t>
            </a:r>
            <a:r>
              <a:rPr lang="en-US" sz="2800" b="1" i="1" dirty="0" smtClean="0">
                <a:solidFill>
                  <a:schemeClr val="bg1"/>
                </a:solidFill>
              </a:rPr>
              <a:t>Not a novice, lest being lifted up with pride he fall into the condemnation of the devil.</a:t>
            </a:r>
          </a:p>
          <a:p>
            <a:r>
              <a:rPr lang="en-US" sz="2800" b="1" u="sng" dirty="0" smtClean="0">
                <a:solidFill>
                  <a:schemeClr val="bg1"/>
                </a:solidFill>
              </a:rPr>
              <a:t>V. 7</a:t>
            </a:r>
            <a:r>
              <a:rPr lang="en-US" sz="2800" b="1" dirty="0" smtClean="0">
                <a:solidFill>
                  <a:schemeClr val="bg1"/>
                </a:solidFill>
              </a:rPr>
              <a:t>. </a:t>
            </a:r>
            <a:r>
              <a:rPr lang="en-US" sz="2800" b="1" i="1" dirty="0" smtClean="0">
                <a:solidFill>
                  <a:schemeClr val="bg1"/>
                </a:solidFill>
              </a:rPr>
              <a:t>Moreover he must have a good report of them which are without; lest he fall into reproach and the snare of the devil</a:t>
            </a:r>
            <a:r>
              <a:rPr lang="en-US" sz="2800" b="1" dirty="0" smtClean="0">
                <a:solidFill>
                  <a:schemeClr val="bg1"/>
                </a:solidFill>
              </a:rPr>
              <a:t>.”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         The Qualifications, Titus 1:5-9.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u="sng" dirty="0" smtClean="0">
                <a:solidFill>
                  <a:schemeClr val="bg1"/>
                </a:solidFill>
              </a:rPr>
              <a:t>V. 5</a:t>
            </a:r>
            <a:r>
              <a:rPr lang="en-US" sz="2400" b="1" dirty="0" smtClean="0">
                <a:solidFill>
                  <a:schemeClr val="bg1"/>
                </a:solidFill>
              </a:rPr>
              <a:t>. “</a:t>
            </a:r>
            <a:r>
              <a:rPr lang="en-US" sz="2400" b="1" i="1" dirty="0" smtClean="0">
                <a:solidFill>
                  <a:schemeClr val="bg1"/>
                </a:solidFill>
              </a:rPr>
              <a:t>For this cause left I thee in Crete, that thou </a:t>
            </a:r>
            <a:r>
              <a:rPr lang="en-US" sz="2400" b="1" i="1" dirty="0" err="1" smtClean="0">
                <a:solidFill>
                  <a:schemeClr val="bg1"/>
                </a:solidFill>
              </a:rPr>
              <a:t>shouldest</a:t>
            </a:r>
            <a:r>
              <a:rPr lang="en-US" sz="2400" b="1" i="1" dirty="0" smtClean="0">
                <a:solidFill>
                  <a:schemeClr val="bg1"/>
                </a:solidFill>
              </a:rPr>
              <a:t> set in order the things that are wanting, and </a:t>
            </a:r>
            <a:r>
              <a:rPr lang="en-US" sz="2400" b="1" i="1" dirty="0" smtClean="0">
                <a:solidFill>
                  <a:srgbClr val="FFFF00"/>
                </a:solidFill>
              </a:rPr>
              <a:t>ordain elders </a:t>
            </a:r>
            <a:r>
              <a:rPr lang="en-US" sz="2400" b="1" i="1" dirty="0" smtClean="0">
                <a:solidFill>
                  <a:schemeClr val="bg1"/>
                </a:solidFill>
              </a:rPr>
              <a:t>in every city, as I had appointed thee.</a:t>
            </a:r>
          </a:p>
          <a:p>
            <a:r>
              <a:rPr lang="en-US" sz="2400" b="1" u="sng" dirty="0" smtClean="0">
                <a:solidFill>
                  <a:schemeClr val="bg1"/>
                </a:solidFill>
              </a:rPr>
              <a:t>V. 6</a:t>
            </a:r>
            <a:r>
              <a:rPr lang="en-US" sz="2400" b="1" dirty="0" smtClean="0">
                <a:solidFill>
                  <a:schemeClr val="bg1"/>
                </a:solidFill>
              </a:rPr>
              <a:t>. </a:t>
            </a:r>
            <a:r>
              <a:rPr lang="en-US" sz="2400" b="1" i="1" dirty="0" smtClean="0">
                <a:solidFill>
                  <a:schemeClr val="bg1"/>
                </a:solidFill>
              </a:rPr>
              <a:t>If any be blameless, the husband of one wife, having faithful children not accused of riot or unruly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en-US" sz="2400" b="1" u="sng" dirty="0" smtClean="0">
                <a:solidFill>
                  <a:schemeClr val="bg1"/>
                </a:solidFill>
              </a:rPr>
              <a:t>V. 7. </a:t>
            </a:r>
            <a:r>
              <a:rPr lang="en-US" sz="2400" b="1" i="1" dirty="0" smtClean="0">
                <a:solidFill>
                  <a:schemeClr val="bg1"/>
                </a:solidFill>
              </a:rPr>
              <a:t>For </a:t>
            </a:r>
            <a:r>
              <a:rPr lang="en-US" sz="2400" b="1" i="1" dirty="0" smtClean="0">
                <a:solidFill>
                  <a:srgbClr val="FFFF00"/>
                </a:solidFill>
              </a:rPr>
              <a:t>a bishop </a:t>
            </a:r>
            <a:r>
              <a:rPr lang="en-US" sz="2400" b="1" i="1" u="sng" dirty="0" smtClean="0">
                <a:solidFill>
                  <a:schemeClr val="bg1"/>
                </a:solidFill>
              </a:rPr>
              <a:t>must be </a:t>
            </a:r>
            <a:r>
              <a:rPr lang="en-US" sz="2400" b="1" i="1" dirty="0" smtClean="0">
                <a:solidFill>
                  <a:schemeClr val="bg1"/>
                </a:solidFill>
              </a:rPr>
              <a:t>blameless, as the steward of God; not self-willed, not soon angry, not given to wine, no striker, not given to filthy lucre</a:t>
            </a:r>
            <a:r>
              <a:rPr lang="en-US" sz="2400" b="1" dirty="0" smtClean="0">
                <a:solidFill>
                  <a:schemeClr val="bg1"/>
                </a:solidFill>
              </a:rPr>
              <a:t>;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         The Qualifications, Continued: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V. 8. </a:t>
            </a:r>
            <a:r>
              <a:rPr lang="en-US" b="1" i="1" dirty="0" smtClean="0">
                <a:solidFill>
                  <a:schemeClr val="bg1"/>
                </a:solidFill>
              </a:rPr>
              <a:t>“But a lover of hospitality, a lover of good men, sober, just, holy, temperate.</a:t>
            </a:r>
          </a:p>
          <a:p>
            <a:r>
              <a:rPr lang="en-US" b="1" u="sng" dirty="0" smtClean="0">
                <a:solidFill>
                  <a:schemeClr val="bg1"/>
                </a:solidFill>
              </a:rPr>
              <a:t>V. 9. </a:t>
            </a:r>
            <a:r>
              <a:rPr lang="en-US" b="1" i="1" dirty="0" smtClean="0">
                <a:solidFill>
                  <a:schemeClr val="bg1"/>
                </a:solidFill>
              </a:rPr>
              <a:t>Holding fast the faithful word as he hath been taught, that he may be able by sound doctrine both to exhort and to convince the gainsayers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       </a:t>
            </a:r>
            <a:r>
              <a:rPr lang="en-US" sz="4000" b="1" dirty="0" smtClean="0">
                <a:solidFill>
                  <a:srgbClr val="FFFF00"/>
                </a:solidFill>
              </a:rPr>
              <a:t>Positive</a:t>
            </a:r>
            <a:r>
              <a:rPr lang="en-US" sz="4000" b="1" dirty="0" smtClean="0">
                <a:solidFill>
                  <a:schemeClr val="bg1"/>
                </a:solidFill>
              </a:rPr>
              <a:t> Qualifications: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“</a:t>
            </a:r>
            <a:r>
              <a:rPr lang="en-US" b="1" i="1" dirty="0" smtClean="0">
                <a:solidFill>
                  <a:schemeClr val="bg1"/>
                </a:solidFill>
              </a:rPr>
              <a:t>A man</a:t>
            </a:r>
            <a:r>
              <a:rPr lang="en-US" b="1" dirty="0" smtClean="0">
                <a:solidFill>
                  <a:schemeClr val="bg1"/>
                </a:solidFill>
              </a:rPr>
              <a:t>,” I Tim. 3:1,5.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“</a:t>
            </a:r>
            <a:r>
              <a:rPr lang="en-US" b="1" i="1" dirty="0" smtClean="0">
                <a:solidFill>
                  <a:schemeClr val="bg1"/>
                </a:solidFill>
              </a:rPr>
              <a:t>Desire</a:t>
            </a:r>
            <a:r>
              <a:rPr lang="en-US" b="1" dirty="0" smtClean="0">
                <a:solidFill>
                  <a:schemeClr val="bg1"/>
                </a:solidFill>
              </a:rPr>
              <a:t>,” I Tim. 3:1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“</a:t>
            </a:r>
            <a:r>
              <a:rPr lang="en-US" b="1" i="1" dirty="0" smtClean="0">
                <a:solidFill>
                  <a:schemeClr val="bg1"/>
                </a:solidFill>
              </a:rPr>
              <a:t>Blameless</a:t>
            </a:r>
            <a:r>
              <a:rPr lang="en-US" b="1" dirty="0" smtClean="0">
                <a:solidFill>
                  <a:schemeClr val="bg1"/>
                </a:solidFill>
              </a:rPr>
              <a:t>,” I Tim. 3:2; Tit. 1:6.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One against whom no evil charge can be sustained.”  cf. Col. 1:22; I Tim. 3:10, etc.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The “</a:t>
            </a:r>
            <a:r>
              <a:rPr lang="en-US" b="1" i="1" dirty="0" smtClean="0">
                <a:solidFill>
                  <a:schemeClr val="bg1"/>
                </a:solidFill>
              </a:rPr>
              <a:t>husband of one wife</a:t>
            </a:r>
            <a:r>
              <a:rPr lang="en-US" b="1" dirty="0" smtClean="0">
                <a:solidFill>
                  <a:schemeClr val="bg1"/>
                </a:solidFill>
              </a:rPr>
              <a:t>,” I Tim. 3:2; Titus 1:6.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“</a:t>
            </a:r>
            <a:r>
              <a:rPr lang="en-US" b="1" i="1" dirty="0" smtClean="0">
                <a:solidFill>
                  <a:schemeClr val="bg1"/>
                </a:solidFill>
              </a:rPr>
              <a:t>Vigilant</a:t>
            </a:r>
            <a:r>
              <a:rPr lang="en-US" b="1" dirty="0" smtClean="0">
                <a:solidFill>
                  <a:schemeClr val="bg1"/>
                </a:solidFill>
              </a:rPr>
              <a:t>,” or temperate (NKJV), I Tim. 3:2.  cf. Heb. 3:17.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          </a:t>
            </a:r>
            <a:r>
              <a:rPr lang="en-US" sz="3600" b="1" dirty="0" smtClean="0">
                <a:solidFill>
                  <a:srgbClr val="FFFF00"/>
                </a:solidFill>
              </a:rPr>
              <a:t>Positive</a:t>
            </a:r>
            <a:r>
              <a:rPr lang="en-US" sz="3600" b="1" dirty="0" smtClean="0">
                <a:solidFill>
                  <a:schemeClr val="bg1"/>
                </a:solidFill>
              </a:rPr>
              <a:t> Qualifications (</a:t>
            </a:r>
            <a:r>
              <a:rPr lang="en-US" sz="3600" b="1" dirty="0" err="1" smtClean="0">
                <a:solidFill>
                  <a:schemeClr val="bg1"/>
                </a:solidFill>
              </a:rPr>
              <a:t>con’t</a:t>
            </a:r>
            <a:r>
              <a:rPr lang="en-US" sz="3600" b="1" dirty="0" smtClean="0">
                <a:solidFill>
                  <a:schemeClr val="bg1"/>
                </a:solidFill>
              </a:rPr>
              <a:t>)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“</a:t>
            </a:r>
            <a:r>
              <a:rPr lang="en-US" b="1" i="1" dirty="0" smtClean="0">
                <a:solidFill>
                  <a:schemeClr val="bg1"/>
                </a:solidFill>
              </a:rPr>
              <a:t>Sober</a:t>
            </a:r>
            <a:r>
              <a:rPr lang="en-US" b="1" dirty="0" smtClean="0">
                <a:solidFill>
                  <a:schemeClr val="bg1"/>
                </a:solidFill>
              </a:rPr>
              <a:t>,” or “</a:t>
            </a:r>
            <a:r>
              <a:rPr lang="en-US" b="1" i="1" dirty="0" smtClean="0">
                <a:solidFill>
                  <a:schemeClr val="bg1"/>
                </a:solidFill>
              </a:rPr>
              <a:t>sober minded</a:t>
            </a:r>
            <a:r>
              <a:rPr lang="en-US" b="1" dirty="0" smtClean="0">
                <a:solidFill>
                  <a:schemeClr val="bg1"/>
                </a:solidFill>
              </a:rPr>
              <a:t>” (NKJV), I Tim. 3:2; Tit. 1:8.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“</a:t>
            </a:r>
            <a:r>
              <a:rPr lang="en-US" b="1" i="1" dirty="0" smtClean="0">
                <a:solidFill>
                  <a:schemeClr val="bg1"/>
                </a:solidFill>
              </a:rPr>
              <a:t>Of good behavior</a:t>
            </a:r>
            <a:r>
              <a:rPr lang="en-US" b="1" dirty="0" smtClean="0">
                <a:solidFill>
                  <a:schemeClr val="bg1"/>
                </a:solidFill>
              </a:rPr>
              <a:t>,” I Tim. 3:2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“</a:t>
            </a:r>
            <a:r>
              <a:rPr lang="en-US" b="1" i="1" dirty="0" smtClean="0">
                <a:solidFill>
                  <a:schemeClr val="bg1"/>
                </a:solidFill>
              </a:rPr>
              <a:t>Given to hospitality</a:t>
            </a:r>
            <a:r>
              <a:rPr lang="en-US" b="1" dirty="0" smtClean="0">
                <a:solidFill>
                  <a:schemeClr val="bg1"/>
                </a:solidFill>
              </a:rPr>
              <a:t>,” I Tim. 3:2; Tit. 1:8.  cf. Heb. 13:2; I Pet. 4:9.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“</a:t>
            </a:r>
            <a:r>
              <a:rPr lang="en-US" b="1" i="1" dirty="0" smtClean="0">
                <a:solidFill>
                  <a:schemeClr val="bg1"/>
                </a:solidFill>
              </a:rPr>
              <a:t>Apt to teach</a:t>
            </a:r>
            <a:r>
              <a:rPr lang="en-US" b="1" dirty="0" smtClean="0">
                <a:solidFill>
                  <a:schemeClr val="bg1"/>
                </a:solidFill>
              </a:rPr>
              <a:t>,” I Tim. 3:2.  cf. Tit. 1:9.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“</a:t>
            </a:r>
            <a:r>
              <a:rPr lang="en-US" b="1" i="1" dirty="0" smtClean="0">
                <a:solidFill>
                  <a:schemeClr val="bg1"/>
                </a:solidFill>
              </a:rPr>
              <a:t>Patient</a:t>
            </a:r>
            <a:r>
              <a:rPr lang="en-US" b="1" dirty="0" smtClean="0">
                <a:solidFill>
                  <a:schemeClr val="bg1"/>
                </a:solidFill>
              </a:rPr>
              <a:t>” (Gentle, NKJV), I Tim. 3:3.</a:t>
            </a:r>
          </a:p>
          <a:p>
            <a:pPr lvl="1"/>
            <a:r>
              <a:rPr lang="en-US" b="1" dirty="0" smtClean="0">
                <a:solidFill>
                  <a:schemeClr val="bg1"/>
                </a:solidFill>
              </a:rPr>
              <a:t>“Fair, reasonable, kind, mild, equitable.”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ible04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Bible04</Template>
  <TotalTime>195</TotalTime>
  <Words>1063</Words>
  <Application>Microsoft Office PowerPoint</Application>
  <PresentationFormat>On-screen Show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Bible04</vt:lpstr>
      <vt:lpstr>        The Qualifications of Elders</vt:lpstr>
      <vt:lpstr>        “The church” (continued)</vt:lpstr>
      <vt:lpstr>      Three Greeks Words:</vt:lpstr>
      <vt:lpstr>      The Qualifications, I Tim. 3:1-4</vt:lpstr>
      <vt:lpstr>         The Qualifications, I Tim. 3:5-7</vt:lpstr>
      <vt:lpstr>         The Qualifications, Titus 1:5-9.</vt:lpstr>
      <vt:lpstr>         The Qualifications, Continued:</vt:lpstr>
      <vt:lpstr>       Positive Qualifications:</vt:lpstr>
      <vt:lpstr>          Positive Qualifications (con’t)</vt:lpstr>
      <vt:lpstr>         Positive Qualifications (con’t)</vt:lpstr>
      <vt:lpstr>       Negative Qualifications:</vt:lpstr>
      <vt:lpstr>         Negative Qualifications (con’t)</vt:lpstr>
      <vt:lpstr>        Observe: These qualities can be           divided into other categories.</vt:lpstr>
      <vt:lpstr>Conclusion:</vt:lpstr>
      <vt:lpstr>        Positive Qualifications (con’t)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Qualifications of Elders</dc:title>
  <dc:creator>Bobby</dc:creator>
  <cp:lastModifiedBy>Bobby</cp:lastModifiedBy>
  <cp:revision>27</cp:revision>
  <dcterms:created xsi:type="dcterms:W3CDTF">2015-08-13T18:10:34Z</dcterms:created>
  <dcterms:modified xsi:type="dcterms:W3CDTF">2015-08-16T00:45:14Z</dcterms:modified>
</cp:coreProperties>
</file>