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2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 Divine Origin of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Marriage and the Home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Heb. 13:4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Marriage is honorable in all, and the bed undefiled: but whore-mongers and adulterers God will judge.”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Ps. 68:6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God </a:t>
            </a:r>
            <a:r>
              <a:rPr lang="en-US" b="1" i="1" dirty="0" err="1" smtClean="0">
                <a:solidFill>
                  <a:schemeClr val="bg1"/>
                </a:solidFill>
              </a:rPr>
              <a:t>setteth</a:t>
            </a:r>
            <a:r>
              <a:rPr lang="en-US" b="1" i="1" dirty="0" smtClean="0">
                <a:solidFill>
                  <a:schemeClr val="bg1"/>
                </a:solidFill>
              </a:rPr>
              <a:t> the solitary in families; He </a:t>
            </a:r>
            <a:r>
              <a:rPr lang="en-US" b="1" i="1" dirty="0" err="1" smtClean="0">
                <a:solidFill>
                  <a:schemeClr val="bg1"/>
                </a:solidFill>
              </a:rPr>
              <a:t>bringeth</a:t>
            </a:r>
            <a:r>
              <a:rPr lang="en-US" b="1" i="1" dirty="0" smtClean="0">
                <a:solidFill>
                  <a:schemeClr val="bg1"/>
                </a:solidFill>
              </a:rPr>
              <a:t> out those which are bound with chains, but the rebellious dwell in a dry land.”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Function of Home – </a:t>
            </a:r>
            <a:r>
              <a:rPr lang="en-US" sz="3600" b="1" dirty="0" smtClean="0">
                <a:solidFill>
                  <a:srgbClr val="FFFF00"/>
                </a:solidFill>
              </a:rPr>
              <a:t>Prepare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        Children for Useful Roles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Through </a:t>
            </a:r>
            <a:r>
              <a:rPr lang="en-US" b="1" u="sng" dirty="0" smtClean="0">
                <a:solidFill>
                  <a:schemeClr val="bg1"/>
                </a:solidFill>
              </a:rPr>
              <a:t>religious training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Through </a:t>
            </a:r>
            <a:r>
              <a:rPr lang="en-US" b="1" dirty="0" smtClean="0">
                <a:solidFill>
                  <a:srgbClr val="FFFF00"/>
                </a:solidFill>
              </a:rPr>
              <a:t>proper discipline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Through the </a:t>
            </a:r>
            <a:r>
              <a:rPr lang="en-US" b="1" u="sng" dirty="0" smtClean="0">
                <a:solidFill>
                  <a:schemeClr val="bg1"/>
                </a:solidFill>
              </a:rPr>
              <a:t>discipline of labor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Through setting </a:t>
            </a:r>
            <a:r>
              <a:rPr lang="en-US" b="1" dirty="0" smtClean="0">
                <a:solidFill>
                  <a:srgbClr val="FFFF00"/>
                </a:solidFill>
              </a:rPr>
              <a:t>the proper example </a:t>
            </a:r>
            <a:r>
              <a:rPr lang="en-US" b="1" dirty="0" smtClean="0">
                <a:solidFill>
                  <a:schemeClr val="bg1"/>
                </a:solidFill>
              </a:rPr>
              <a:t>of what a husband and father ought to be, and what a wife and mother ought to be, Matt. 5:16; Phil. 2:15; Ezek. 18:44; Ezek. 18:2,20.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Function of the Home – Provide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A </a:t>
            </a:r>
            <a:r>
              <a:rPr lang="en-US" sz="3600" b="1" dirty="0" smtClean="0">
                <a:solidFill>
                  <a:srgbClr val="FFFF00"/>
                </a:solidFill>
              </a:rPr>
              <a:t>Foretaste of Heaven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Consider Rev. 21,22.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Think of a Marriage and home functioning </a:t>
            </a:r>
            <a:r>
              <a:rPr lang="en-US" b="1" dirty="0" smtClean="0">
                <a:solidFill>
                  <a:srgbClr val="FFFF00"/>
                </a:solidFill>
              </a:rPr>
              <a:t>as God intended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husband</a:t>
            </a:r>
            <a:r>
              <a:rPr lang="en-US" b="1" dirty="0" smtClean="0">
                <a:solidFill>
                  <a:schemeClr val="bg1"/>
                </a:solidFill>
              </a:rPr>
              <a:t> loving the wife, Eph. 5:25.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wife</a:t>
            </a:r>
            <a:r>
              <a:rPr lang="en-US" b="1" dirty="0" smtClean="0">
                <a:solidFill>
                  <a:schemeClr val="bg1"/>
                </a:solidFill>
              </a:rPr>
              <a:t> reverencing the husband, 5:33.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Parents</a:t>
            </a:r>
            <a:r>
              <a:rPr lang="en-US" b="1" dirty="0" smtClean="0">
                <a:solidFill>
                  <a:schemeClr val="bg1"/>
                </a:solidFill>
              </a:rPr>
              <a:t> loving their children, Tit. 2:4-5.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Children</a:t>
            </a:r>
            <a:r>
              <a:rPr lang="en-US" b="1" dirty="0" smtClean="0">
                <a:solidFill>
                  <a:schemeClr val="bg1"/>
                </a:solidFill>
              </a:rPr>
              <a:t> respecting their parents, Eph.6:2.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Let us thank God </a:t>
            </a:r>
            <a:r>
              <a:rPr lang="en-US" b="1" dirty="0" smtClean="0">
                <a:solidFill>
                  <a:schemeClr val="bg1"/>
                </a:solidFill>
              </a:rPr>
              <a:t>for His wisdom, love, and the plan He set in motion.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 our family relationships, let each </a:t>
            </a:r>
            <a:r>
              <a:rPr lang="en-US" b="1" u="sng" dirty="0" smtClean="0">
                <a:solidFill>
                  <a:schemeClr val="bg1"/>
                </a:solidFill>
              </a:rPr>
              <a:t>commit self </a:t>
            </a:r>
            <a:r>
              <a:rPr lang="en-US" b="1" dirty="0" smtClean="0">
                <a:solidFill>
                  <a:schemeClr val="bg1"/>
                </a:solidFill>
              </a:rPr>
              <a:t>to honoring God’s will.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When functioning properly, “</a:t>
            </a:r>
            <a:r>
              <a:rPr lang="en-US" b="1" dirty="0" smtClean="0">
                <a:solidFill>
                  <a:srgbClr val="FFFF00"/>
                </a:solidFill>
              </a:rPr>
              <a:t>there’s no place like home.”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Yet there is a </a:t>
            </a:r>
            <a:r>
              <a:rPr lang="en-US" b="1" u="sng" dirty="0" smtClean="0">
                <a:solidFill>
                  <a:schemeClr val="bg1"/>
                </a:solidFill>
              </a:rPr>
              <a:t>better</a:t>
            </a:r>
            <a:r>
              <a:rPr lang="en-US" b="1" dirty="0" smtClean="0">
                <a:solidFill>
                  <a:schemeClr val="bg1"/>
                </a:solidFill>
              </a:rPr>
              <a:t> “home” in the world to come!  </a:t>
            </a:r>
            <a:r>
              <a:rPr lang="en-US" b="1" dirty="0" smtClean="0">
                <a:solidFill>
                  <a:srgbClr val="FFFF00"/>
                </a:solidFill>
              </a:rPr>
              <a:t>Are you prepared</a:t>
            </a:r>
            <a:r>
              <a:rPr lang="en-US" b="1" dirty="0" smtClean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Sobering Facts: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home is </a:t>
            </a:r>
            <a:r>
              <a:rPr lang="en-US" b="1" u="sng" dirty="0" smtClean="0">
                <a:solidFill>
                  <a:schemeClr val="bg1"/>
                </a:solidFill>
              </a:rPr>
              <a:t>under attack </a:t>
            </a:r>
            <a:r>
              <a:rPr lang="en-US" b="1" dirty="0" smtClean="0">
                <a:solidFill>
                  <a:schemeClr val="bg1"/>
                </a:solidFill>
              </a:rPr>
              <a:t>as never before in our society.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divorce rate </a:t>
            </a:r>
            <a:r>
              <a:rPr lang="en-US" b="1" dirty="0" smtClean="0">
                <a:solidFill>
                  <a:schemeClr val="bg1"/>
                </a:solidFill>
              </a:rPr>
              <a:t>at an all time high.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Many are trying to </a:t>
            </a:r>
            <a:r>
              <a:rPr lang="en-US" b="1" u="sng" dirty="0" smtClean="0">
                <a:solidFill>
                  <a:schemeClr val="bg1"/>
                </a:solidFill>
              </a:rPr>
              <a:t>re-define</a:t>
            </a:r>
            <a:r>
              <a:rPr lang="en-US" b="1" dirty="0" smtClean="0">
                <a:solidFill>
                  <a:schemeClr val="bg1"/>
                </a:solidFill>
              </a:rPr>
              <a:t> marriage.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Pre-marital</a:t>
            </a:r>
            <a:r>
              <a:rPr lang="en-US" b="1" dirty="0" smtClean="0">
                <a:solidFill>
                  <a:schemeClr val="bg1"/>
                </a:solidFill>
              </a:rPr>
              <a:t> sex is increasingly becoming the norm.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Few seem to have any qualms against unmarried couples </a:t>
            </a:r>
            <a:r>
              <a:rPr lang="en-US" b="1" u="sng" dirty="0" smtClean="0">
                <a:solidFill>
                  <a:schemeClr val="bg1"/>
                </a:solidFill>
              </a:rPr>
              <a:t>living together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The Home is the Foundation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of Society!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From the Family Comes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u="sng" dirty="0" smtClean="0">
                <a:solidFill>
                  <a:schemeClr val="bg1"/>
                </a:solidFill>
              </a:rPr>
              <a:t>leaders</a:t>
            </a:r>
            <a:r>
              <a:rPr lang="en-US" b="1" dirty="0" smtClean="0">
                <a:solidFill>
                  <a:schemeClr val="bg1"/>
                </a:solidFill>
              </a:rPr>
              <a:t> among men.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dirty="0" smtClean="0">
                <a:solidFill>
                  <a:srgbClr val="FFFF00"/>
                </a:solidFill>
              </a:rPr>
              <a:t>elders and deacons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u="sng" dirty="0" smtClean="0">
                <a:solidFill>
                  <a:schemeClr val="bg1"/>
                </a:solidFill>
              </a:rPr>
              <a:t>preachers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dirty="0" smtClean="0">
                <a:solidFill>
                  <a:srgbClr val="FFFF00"/>
                </a:solidFill>
              </a:rPr>
              <a:t>citizens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u="sng" dirty="0" smtClean="0">
                <a:solidFill>
                  <a:schemeClr val="bg1"/>
                </a:solidFill>
              </a:rPr>
              <a:t>fathers and mothers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Tomorrow’s </a:t>
            </a:r>
            <a:r>
              <a:rPr lang="en-US" b="1" dirty="0" smtClean="0">
                <a:solidFill>
                  <a:srgbClr val="FFFF00"/>
                </a:solidFill>
              </a:rPr>
              <a:t>destiny</a:t>
            </a:r>
            <a:r>
              <a:rPr lang="en-US" b="1" dirty="0" smtClean="0">
                <a:solidFill>
                  <a:schemeClr val="bg1"/>
                </a:solidFill>
              </a:rPr>
              <a:t> as it relates to our 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       The Beginning of Marriage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Gen. 2:18</a:t>
            </a:r>
            <a:r>
              <a:rPr lang="en-US" b="1" dirty="0" smtClean="0">
                <a:solidFill>
                  <a:schemeClr val="bg1"/>
                </a:solidFill>
              </a:rPr>
              <a:t>, “</a:t>
            </a:r>
            <a:r>
              <a:rPr lang="en-US" b="1" i="1" dirty="0" smtClean="0">
                <a:solidFill>
                  <a:schemeClr val="bg1"/>
                </a:solidFill>
              </a:rPr>
              <a:t>Not good that the man should be alone</a:t>
            </a:r>
            <a:r>
              <a:rPr lang="en-US" b="1" dirty="0" smtClean="0">
                <a:solidFill>
                  <a:schemeClr val="bg1"/>
                </a:solidFill>
              </a:rPr>
              <a:t>.  Note vs. 21-22.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made “</a:t>
            </a:r>
            <a:r>
              <a:rPr lang="en-US" b="1" i="1" u="sng" dirty="0" smtClean="0">
                <a:solidFill>
                  <a:schemeClr val="bg1"/>
                </a:solidFill>
              </a:rPr>
              <a:t>an help meet</a:t>
            </a:r>
            <a:r>
              <a:rPr lang="en-US" b="1" dirty="0" smtClean="0">
                <a:solidFill>
                  <a:schemeClr val="bg1"/>
                </a:solidFill>
              </a:rPr>
              <a:t>,” brought her to the man; he said “</a:t>
            </a:r>
            <a:r>
              <a:rPr lang="en-US" b="1" i="1" dirty="0" smtClean="0">
                <a:solidFill>
                  <a:schemeClr val="bg1"/>
                </a:solidFill>
              </a:rPr>
              <a:t>This is now bone of my bones, and flesh of my flesh: she shall be called </a:t>
            </a:r>
            <a:r>
              <a:rPr lang="en-US" b="1" i="1" dirty="0" smtClean="0">
                <a:solidFill>
                  <a:srgbClr val="FFFF00"/>
                </a:solidFill>
              </a:rPr>
              <a:t>woman</a:t>
            </a:r>
            <a:r>
              <a:rPr lang="en-US" b="1" i="1" dirty="0" smtClean="0">
                <a:solidFill>
                  <a:schemeClr val="bg1"/>
                </a:solidFill>
              </a:rPr>
              <a:t>, because she was taken out </a:t>
            </a:r>
            <a:r>
              <a:rPr lang="en-US" b="1" i="1" dirty="0" smtClean="0">
                <a:solidFill>
                  <a:srgbClr val="FFFF00"/>
                </a:solidFill>
              </a:rPr>
              <a:t>of man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Gen. 2:24</a:t>
            </a:r>
            <a:r>
              <a:rPr lang="en-US" b="1" dirty="0" smtClean="0">
                <a:solidFill>
                  <a:schemeClr val="bg1"/>
                </a:solidFill>
              </a:rPr>
              <a:t>, “…</a:t>
            </a:r>
            <a:r>
              <a:rPr lang="en-US" b="1" i="1" dirty="0" smtClean="0">
                <a:solidFill>
                  <a:schemeClr val="bg1"/>
                </a:solidFill>
              </a:rPr>
              <a:t>cleave unto his wife: and they shall be one flesh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Basic Facts: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Cleave</a:t>
            </a:r>
            <a:r>
              <a:rPr lang="en-US" b="1" dirty="0" smtClean="0">
                <a:solidFill>
                  <a:schemeClr val="bg1"/>
                </a:solidFill>
              </a:rPr>
              <a:t>” – they were joined together; it was to be a </a:t>
            </a:r>
            <a:r>
              <a:rPr lang="en-US" b="1" u="sng" dirty="0" smtClean="0">
                <a:solidFill>
                  <a:schemeClr val="bg1"/>
                </a:solidFill>
              </a:rPr>
              <a:t>permanent</a:t>
            </a:r>
            <a:r>
              <a:rPr lang="en-US" b="1" dirty="0" smtClean="0">
                <a:solidFill>
                  <a:schemeClr val="bg1"/>
                </a:solidFill>
              </a:rPr>
              <a:t> union, Mt. 19:6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This union designed to prevent easy divorce, fornication, </a:t>
            </a:r>
            <a:r>
              <a:rPr lang="en-US" b="1" dirty="0" err="1" smtClean="0">
                <a:solidFill>
                  <a:schemeClr val="bg1"/>
                </a:solidFill>
              </a:rPr>
              <a:t>concubinage</a:t>
            </a:r>
            <a:r>
              <a:rPr lang="en-US" b="1" dirty="0" smtClean="0">
                <a:solidFill>
                  <a:schemeClr val="bg1"/>
                </a:solidFill>
              </a:rPr>
              <a:t>, polygamy, homosexuality, </a:t>
            </a:r>
            <a:r>
              <a:rPr lang="en-US" b="1" dirty="0" err="1" smtClean="0">
                <a:solidFill>
                  <a:schemeClr val="bg1"/>
                </a:solidFill>
              </a:rPr>
              <a:t>beastiality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Married couples </a:t>
            </a:r>
            <a:r>
              <a:rPr lang="en-US" b="1" dirty="0" smtClean="0">
                <a:solidFill>
                  <a:schemeClr val="bg1"/>
                </a:solidFill>
              </a:rPr>
              <a:t>must </a:t>
            </a:r>
            <a:r>
              <a:rPr lang="en-US" b="1" dirty="0" smtClean="0">
                <a:solidFill>
                  <a:srgbClr val="FFFF00"/>
                </a:solidFill>
              </a:rPr>
              <a:t>not take their wedding vows lightly!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The First Home contained Four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Important Blessings: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Food</a:t>
            </a:r>
            <a:r>
              <a:rPr lang="en-US" b="1" dirty="0" smtClean="0">
                <a:solidFill>
                  <a:schemeClr val="bg1"/>
                </a:solidFill>
              </a:rPr>
              <a:t>, Gen. 2:8-9.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Shelter</a:t>
            </a:r>
            <a:r>
              <a:rPr lang="en-US" b="1" dirty="0" smtClean="0">
                <a:solidFill>
                  <a:schemeClr val="bg1"/>
                </a:solidFill>
              </a:rPr>
              <a:t> – the garden of Eden.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Love</a:t>
            </a:r>
            <a:r>
              <a:rPr lang="en-US" b="1" dirty="0" smtClean="0">
                <a:solidFill>
                  <a:schemeClr val="bg1"/>
                </a:solidFill>
              </a:rPr>
              <a:t> – imagine how Adam must have felt when he first looked upon Eve!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Righteousness</a:t>
            </a:r>
            <a:r>
              <a:rPr lang="en-US" b="1" dirty="0" smtClean="0">
                <a:solidFill>
                  <a:schemeClr val="bg1"/>
                </a:solidFill>
              </a:rPr>
              <a:t> – at this point sin had not entered the world; both Adam and Eve were in a right relationship with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The Home, As God Designed It,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is </a:t>
            </a:r>
            <a:r>
              <a:rPr lang="en-US" sz="3600" b="1" dirty="0" smtClean="0">
                <a:solidFill>
                  <a:srgbClr val="FFFF00"/>
                </a:solidFill>
              </a:rPr>
              <a:t>a Divine Institution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Resulted from God’s plan for man, 2:18.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The oldest institution known to man.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Note the relationship between Eph. 3:10-11 and Eph. 5:31-32!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Being a divine institution, it was not: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 relationship that evolved through societal experiments.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 relationship that can be re-defined by Judges, The president, Congress, etc.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The Home, A Divine Institution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(Continued)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Began</a:t>
            </a:r>
            <a:r>
              <a:rPr lang="en-US" b="1" dirty="0" smtClean="0">
                <a:solidFill>
                  <a:schemeClr val="bg1"/>
                </a:solidFill>
              </a:rPr>
              <a:t> with the marriage of </a:t>
            </a:r>
            <a:r>
              <a:rPr lang="en-US" b="1" dirty="0" smtClean="0">
                <a:solidFill>
                  <a:srgbClr val="FFFF00"/>
                </a:solidFill>
              </a:rPr>
              <a:t>one male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rgbClr val="FFFF00"/>
                </a:solidFill>
              </a:rPr>
              <a:t>one female</a:t>
            </a:r>
            <a:r>
              <a:rPr lang="en-US" b="1" dirty="0" smtClean="0">
                <a:solidFill>
                  <a:schemeClr val="bg1"/>
                </a:solidFill>
              </a:rPr>
              <a:t>, Matt. 19:4-5.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Marriage designed to be a </a:t>
            </a:r>
            <a:r>
              <a:rPr lang="en-US" b="1" u="sng" dirty="0" smtClean="0">
                <a:solidFill>
                  <a:schemeClr val="bg1"/>
                </a:solidFill>
              </a:rPr>
              <a:t>permanent</a:t>
            </a:r>
            <a:r>
              <a:rPr lang="en-US" b="1" dirty="0" smtClean="0">
                <a:solidFill>
                  <a:schemeClr val="bg1"/>
                </a:solidFill>
              </a:rPr>
              <a:t> relationship, Matt. 19:6; Rom. 7:2.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Being a divine institution, those who marry have </a:t>
            </a:r>
            <a:r>
              <a:rPr lang="en-US" b="1" dirty="0" smtClean="0">
                <a:solidFill>
                  <a:srgbClr val="FFFF00"/>
                </a:solidFill>
              </a:rPr>
              <a:t>obligations</a:t>
            </a:r>
            <a:r>
              <a:rPr lang="en-US" b="1" dirty="0" smtClean="0">
                <a:solidFill>
                  <a:schemeClr val="bg1"/>
                </a:solidFill>
              </a:rPr>
              <a:t> both to God and to each other!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</a:t>
            </a:r>
            <a:r>
              <a:rPr lang="en-US" sz="4000" b="1" dirty="0" smtClean="0">
                <a:solidFill>
                  <a:schemeClr val="bg1"/>
                </a:solidFill>
              </a:rPr>
              <a:t>The Function of the Home: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Provide </a:t>
            </a:r>
            <a:r>
              <a:rPr lang="en-US" b="1" u="sng" dirty="0" smtClean="0">
                <a:solidFill>
                  <a:schemeClr val="bg1"/>
                </a:solidFill>
              </a:rPr>
              <a:t>Companionship</a:t>
            </a:r>
            <a:r>
              <a:rPr lang="en-US" b="1" dirty="0" smtClean="0">
                <a:solidFill>
                  <a:schemeClr val="bg1"/>
                </a:solidFill>
              </a:rPr>
              <a:t>, Gen. 2:18.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Prevent Immorality</a:t>
            </a:r>
            <a:r>
              <a:rPr lang="en-US" b="1" dirty="0" smtClean="0">
                <a:solidFill>
                  <a:schemeClr val="bg1"/>
                </a:solidFill>
              </a:rPr>
              <a:t>, I Cor. 7:2.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Procreation</a:t>
            </a:r>
            <a:r>
              <a:rPr lang="en-US" b="1" dirty="0" smtClean="0">
                <a:solidFill>
                  <a:schemeClr val="bg1"/>
                </a:solidFill>
              </a:rPr>
              <a:t> of children, Gen. 1:28; Ps. 127:3; I Tim. 5:14; Heb. 13:4.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Protection</a:t>
            </a:r>
            <a:r>
              <a:rPr lang="en-US" b="1" dirty="0" smtClean="0">
                <a:solidFill>
                  <a:schemeClr val="bg1"/>
                </a:solidFill>
              </a:rPr>
              <a:t> of children, Eph. 6:4;      I Tim. 5:8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68</TotalTime>
  <Words>708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Bible04</vt:lpstr>
      <vt:lpstr>The Divine Origin of Marriage and the Home</vt:lpstr>
      <vt:lpstr>Sobering Facts:</vt:lpstr>
      <vt:lpstr>    The Home is the Foundation  of Society!</vt:lpstr>
      <vt:lpstr>        The Beginning of Marriage</vt:lpstr>
      <vt:lpstr>Basic Facts:</vt:lpstr>
      <vt:lpstr>        The First Home contained Four        Important Blessings:</vt:lpstr>
      <vt:lpstr>        The Home, As God Designed It,      is a Divine Institution!</vt:lpstr>
      <vt:lpstr>        The Home, A Divine Institution  (Continued)</vt:lpstr>
      <vt:lpstr>        The Function of the Home:</vt:lpstr>
      <vt:lpstr>       Function of Home – Prepare         Children for Useful Roles:</vt:lpstr>
      <vt:lpstr>        Function of the Home – Provide        A Foretaste of Heaven!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Divine Origin of Marriage and the Home</dc:title>
  <dc:creator>Bobby</dc:creator>
  <cp:lastModifiedBy>Bobby</cp:lastModifiedBy>
  <cp:revision>9</cp:revision>
  <dcterms:created xsi:type="dcterms:W3CDTF">2015-02-14T02:02:02Z</dcterms:created>
  <dcterms:modified xsi:type="dcterms:W3CDTF">2015-02-14T17:01:05Z</dcterms:modified>
</cp:coreProperties>
</file>