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37" autoAdjust="0"/>
  </p:normalViewPr>
  <p:slideViewPr>
    <p:cSldViewPr>
      <p:cViewPr varScale="1">
        <p:scale>
          <a:sx n="79" d="100"/>
          <a:sy n="79" d="100"/>
        </p:scale>
        <p:origin x="-2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124" name="Group 28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388125" name="Freeform 29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26" name="Freeform 30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8127" name="Freeform 31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88103" name="Group 7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388104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8105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388106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07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08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09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10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8111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8112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8113" name="Freeform 17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14" name="Freeform 18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15" name="Freeform 19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16" name="Freeform 20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17" name="Freeform 21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18" name="Freeform 22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8119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88120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88121" name="Rectangle 25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8122" name="Rectangle 2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D3E68AA-5991-42D5-A4D2-31B2358A278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8812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C71E6-E81E-4DC2-807B-FE046EFC4D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93C71-D876-4A49-9D90-6B7EBC14D2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62FE8-E5E8-4C8B-96B0-CF7ACDD1C3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9DA03-F4A2-4B65-8007-6E02F61885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A2ADB-83EA-44AF-A3F9-9A40603957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D622C-1B17-4AA3-B38D-AD4ECCA286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ACC33-28F5-4625-8039-56D9C56CDD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CA14E-C6BE-43CF-9E6B-4EE27ACEE9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F6181-1ED1-40F6-93E7-00BD757234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622E1-1A93-497D-8616-59E337719F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7075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87076" name="Freeform 4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77" name="Freeform 5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7078" name="Freeform 6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87079" name="Group 7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87080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7081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87082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083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084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085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086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7087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7088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7089" name="Freeform 17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90" name="Freeform 18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91" name="Freeform 19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92" name="Freeform 20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93" name="Freeform 21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94" name="Freeform 22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7095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7096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7097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8709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8709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5B42135-F69C-407C-965D-E2A0DD6A70F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  <a:effectLst/>
              </a:rPr>
              <a:t>Attitudes for Maintaining Unity</a:t>
            </a:r>
            <a:r>
              <a:rPr lang="en-US" sz="40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effectLst/>
              </a:rPr>
            </a:br>
            <a:r>
              <a:rPr lang="en-US" sz="4000" b="1" dirty="0" smtClean="0">
                <a:solidFill>
                  <a:schemeClr val="tx1"/>
                </a:solidFill>
                <a:effectLst/>
              </a:rPr>
              <a:t>Ephesians 4:1-3</a:t>
            </a:r>
            <a:endParaRPr lang="en-US" sz="4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V. 1</a:t>
            </a:r>
            <a:r>
              <a:rPr lang="en-US" b="1" dirty="0" smtClean="0"/>
              <a:t>. “</a:t>
            </a:r>
            <a:r>
              <a:rPr lang="en-US" b="1" i="1" dirty="0" smtClean="0"/>
              <a:t>I therefore the prisoner of the Lord, beseech you that ye walk worthy of the vocation wherewith ye are called</a:t>
            </a:r>
            <a:r>
              <a:rPr lang="en-US" b="1" dirty="0" smtClean="0"/>
              <a:t>.</a:t>
            </a:r>
          </a:p>
          <a:p>
            <a:r>
              <a:rPr lang="en-US" b="1" u="sng" dirty="0" smtClean="0"/>
              <a:t>V. 2</a:t>
            </a:r>
            <a:r>
              <a:rPr lang="en-US" b="1" dirty="0" smtClean="0"/>
              <a:t>. “</a:t>
            </a:r>
            <a:r>
              <a:rPr lang="en-US" b="1" i="1" dirty="0" smtClean="0"/>
              <a:t>With all lowliness and meekness, with longsuffering, forbearing one another in love;</a:t>
            </a:r>
          </a:p>
          <a:p>
            <a:r>
              <a:rPr lang="en-US" b="1" u="sng" dirty="0" smtClean="0"/>
              <a:t>V. 3</a:t>
            </a:r>
            <a:r>
              <a:rPr lang="en-US" b="1" dirty="0" smtClean="0"/>
              <a:t>. “</a:t>
            </a:r>
            <a:r>
              <a:rPr lang="en-US" b="1" i="1" dirty="0" smtClean="0"/>
              <a:t>Endeavoring to keep the unity of the Spirit in the bond of peace.”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/>
              </a:rPr>
              <a:t>Love</a:t>
            </a:r>
            <a:r>
              <a:rPr lang="en-US" b="1" dirty="0" smtClean="0">
                <a:effectLst/>
              </a:rPr>
              <a:t>, Eph. 4:2.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r>
              <a:rPr lang="en-US" sz="2800" b="1" dirty="0" smtClean="0"/>
              <a:t>From </a:t>
            </a:r>
            <a:r>
              <a:rPr lang="en-US" sz="2800" b="1" i="1" dirty="0" smtClean="0"/>
              <a:t>agape</a:t>
            </a:r>
            <a:r>
              <a:rPr lang="en-US" sz="2800" b="1" dirty="0" smtClean="0"/>
              <a:t>, meaning “</a:t>
            </a:r>
            <a:r>
              <a:rPr lang="en-US" sz="2800" b="1" u="sng" dirty="0" smtClean="0"/>
              <a:t>active good will</a:t>
            </a:r>
            <a:r>
              <a:rPr lang="en-US" sz="2800" b="1" dirty="0" smtClean="0"/>
              <a:t>.”  It describes the </a:t>
            </a:r>
            <a:r>
              <a:rPr lang="en-US" sz="2800" b="1" dirty="0" smtClean="0">
                <a:solidFill>
                  <a:srgbClr val="FFFF00"/>
                </a:solidFill>
              </a:rPr>
              <a:t>attitude of God </a:t>
            </a:r>
            <a:r>
              <a:rPr lang="en-US" sz="2800" b="1" dirty="0" smtClean="0"/>
              <a:t>toward His </a:t>
            </a:r>
            <a:r>
              <a:rPr lang="en-US" sz="2800" b="1" u="sng" dirty="0" smtClean="0"/>
              <a:t>Son</a:t>
            </a:r>
            <a:r>
              <a:rPr lang="en-US" sz="2800" b="1" dirty="0" smtClean="0"/>
              <a:t>, John 17:26; His attitude toward the </a:t>
            </a:r>
            <a:r>
              <a:rPr lang="en-US" sz="2800" b="1" u="sng" dirty="0" smtClean="0"/>
              <a:t>human race</a:t>
            </a:r>
            <a:r>
              <a:rPr lang="en-US" sz="2800" b="1" dirty="0" smtClean="0"/>
              <a:t>, John 3:16, and the </a:t>
            </a:r>
            <a:r>
              <a:rPr lang="en-US" sz="2800" b="1" u="sng" dirty="0" smtClean="0"/>
              <a:t>nature</a:t>
            </a:r>
            <a:r>
              <a:rPr lang="en-US" sz="2800" b="1" dirty="0" smtClean="0"/>
              <a:t> of God, I John 4:8.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Known by the action it prompts</a:t>
            </a:r>
            <a:r>
              <a:rPr lang="en-US" sz="2800" b="1" dirty="0" smtClean="0"/>
              <a:t>, John 14:15; I John 4:9-10. Described in I Cor. 13:4-8.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We must</a:t>
            </a:r>
            <a:r>
              <a:rPr lang="en-US" sz="2800" b="1" dirty="0" smtClean="0"/>
              <a:t>:</a:t>
            </a:r>
          </a:p>
          <a:p>
            <a:pPr lvl="1"/>
            <a:r>
              <a:rPr lang="en-US" sz="2000" b="1" u="sng" dirty="0" smtClean="0"/>
              <a:t>Love God</a:t>
            </a:r>
            <a:r>
              <a:rPr lang="en-US" sz="2000" b="1" dirty="0" smtClean="0"/>
              <a:t>, matt. 22:35-38.</a:t>
            </a:r>
          </a:p>
          <a:p>
            <a:pPr lvl="1"/>
            <a:r>
              <a:rPr lang="en-US" sz="2000" b="1" dirty="0" smtClean="0">
                <a:solidFill>
                  <a:srgbClr val="FFFF00"/>
                </a:solidFill>
              </a:rPr>
              <a:t>Love our neighbor </a:t>
            </a:r>
            <a:r>
              <a:rPr lang="en-US" sz="2000" b="1" dirty="0" smtClean="0"/>
              <a:t>as ourselves, Matt. 22:39-40.</a:t>
            </a:r>
          </a:p>
          <a:p>
            <a:pPr lvl="1"/>
            <a:r>
              <a:rPr lang="en-US" sz="2000" b="1" u="sng" dirty="0" smtClean="0"/>
              <a:t>One another </a:t>
            </a:r>
            <a:r>
              <a:rPr lang="en-US" sz="2000" b="1" dirty="0" smtClean="0"/>
              <a:t>as Christ loved us, John 13:34-35.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tx1"/>
                </a:solidFill>
                <a:effectLst/>
              </a:rPr>
              <a:t>Effort is Involved</a:t>
            </a:r>
            <a:r>
              <a:rPr lang="en-US" b="1" dirty="0" smtClean="0">
                <a:effectLst/>
              </a:rPr>
              <a:t>! Eph. 4:3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</a:t>
            </a:r>
            <a:r>
              <a:rPr lang="en-US" b="1" i="1" dirty="0" smtClean="0">
                <a:solidFill>
                  <a:srgbClr val="FFFF00"/>
                </a:solidFill>
              </a:rPr>
              <a:t>Endeavoring to keep the unity of the Spirit in the bond of peace,”</a:t>
            </a:r>
            <a:r>
              <a:rPr lang="en-US" b="1" dirty="0" smtClean="0"/>
              <a:t> </a:t>
            </a:r>
          </a:p>
          <a:p>
            <a:r>
              <a:rPr lang="en-US" b="1" i="1" u="sng" dirty="0" smtClean="0"/>
              <a:t>Endeavoring</a:t>
            </a:r>
            <a:r>
              <a:rPr lang="en-US" b="1" dirty="0" smtClean="0"/>
              <a:t> (</a:t>
            </a:r>
            <a:r>
              <a:rPr lang="en-US" b="1" i="1" dirty="0" err="1" smtClean="0"/>
              <a:t>spoudazo</a:t>
            </a:r>
            <a:r>
              <a:rPr lang="en-US" b="1" dirty="0" smtClean="0"/>
              <a:t>), “to make haste, to be zealous, and hence to be diligent,” Vine.  Cf. 2 Peter 1:15.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Note</a:t>
            </a:r>
            <a:r>
              <a:rPr lang="en-US" b="1" dirty="0" smtClean="0"/>
              <a:t>: Unity is neither obtained, nor maintained by accident!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/>
              </a:rPr>
              <a:t>“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Endeavoring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>”</a:t>
            </a:r>
            <a:endParaRPr lang="en-US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“</a:t>
            </a:r>
            <a:r>
              <a:rPr lang="en-US" sz="2800" b="1" i="1" u="sng" dirty="0" smtClean="0"/>
              <a:t>To Keep</a:t>
            </a:r>
            <a:r>
              <a:rPr lang="en-US" sz="2800" b="1" dirty="0" smtClean="0"/>
              <a:t>,” Eph. 4:3. (From </a:t>
            </a:r>
            <a:r>
              <a:rPr lang="en-US" sz="2800" b="1" i="1" dirty="0" err="1" smtClean="0"/>
              <a:t>tereo</a:t>
            </a:r>
            <a:r>
              <a:rPr lang="en-US" sz="2800" b="1" dirty="0" smtClean="0"/>
              <a:t>), means “to watch over, preserve, keep, watch.”</a:t>
            </a:r>
          </a:p>
          <a:p>
            <a:r>
              <a:rPr lang="en-US" sz="2800" b="1" dirty="0" smtClean="0"/>
              <a:t>“</a:t>
            </a:r>
            <a:r>
              <a:rPr lang="en-US" sz="2800" b="1" dirty="0" smtClean="0">
                <a:solidFill>
                  <a:srgbClr val="FFFF00"/>
                </a:solidFill>
              </a:rPr>
              <a:t>The Unity of the Spirit</a:t>
            </a:r>
            <a:r>
              <a:rPr lang="en-US" sz="2800" b="1" dirty="0" smtClean="0"/>
              <a:t>,” Eph. 4:3</a:t>
            </a:r>
          </a:p>
          <a:p>
            <a:pPr lvl="1"/>
            <a:r>
              <a:rPr lang="en-US" b="1" dirty="0" smtClean="0"/>
              <a:t>As it relates to attitude, Eph. 4:2.</a:t>
            </a:r>
          </a:p>
          <a:p>
            <a:pPr lvl="1"/>
            <a:r>
              <a:rPr lang="en-US" b="1" dirty="0" smtClean="0"/>
              <a:t>As it relates to doctrine, Eph. 4:4-6</a:t>
            </a:r>
          </a:p>
          <a:p>
            <a:r>
              <a:rPr lang="en-US" sz="2800" b="1" dirty="0" smtClean="0"/>
              <a:t>“</a:t>
            </a:r>
            <a:r>
              <a:rPr lang="en-US" sz="2800" b="1" i="1" u="sng" dirty="0" smtClean="0"/>
              <a:t>In the bond of peace</a:t>
            </a:r>
            <a:r>
              <a:rPr lang="en-US" sz="2800" b="1" dirty="0" smtClean="0"/>
              <a:t>,” Eph. 4:3. </a:t>
            </a:r>
          </a:p>
          <a:p>
            <a:pPr lvl="1"/>
            <a:r>
              <a:rPr lang="en-US" sz="2400" b="1" dirty="0" smtClean="0"/>
              <a:t>“</a:t>
            </a:r>
            <a:r>
              <a:rPr lang="en-US" sz="2400" b="1" i="1" dirty="0" smtClean="0"/>
              <a:t>Bond</a:t>
            </a:r>
            <a:r>
              <a:rPr lang="en-US" sz="2400" b="1" dirty="0" smtClean="0"/>
              <a:t>”, </a:t>
            </a:r>
            <a:r>
              <a:rPr lang="en-US" sz="2400" b="1" i="1" dirty="0" err="1" smtClean="0"/>
              <a:t>sundesmo</a:t>
            </a:r>
            <a:r>
              <a:rPr lang="en-US" sz="2400" b="1" dirty="0" smtClean="0"/>
              <a:t>, “that which binds together.”</a:t>
            </a:r>
          </a:p>
          <a:p>
            <a:pPr lvl="1"/>
            <a:r>
              <a:rPr lang="en-US" sz="2400" b="1" dirty="0" smtClean="0"/>
              <a:t>“</a:t>
            </a:r>
            <a:r>
              <a:rPr lang="en-US" sz="2400" b="1" i="1" dirty="0" smtClean="0"/>
              <a:t>Peace</a:t>
            </a:r>
            <a:r>
              <a:rPr lang="en-US" sz="2400" b="1" dirty="0" smtClean="0"/>
              <a:t>,” </a:t>
            </a:r>
            <a:r>
              <a:rPr lang="en-US" sz="2400" b="1" i="1" dirty="0" err="1" smtClean="0"/>
              <a:t>eirenes</a:t>
            </a:r>
            <a:r>
              <a:rPr lang="en-US" sz="2400" b="1" dirty="0" smtClean="0"/>
              <a:t>, denotes harmonious relationships.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/>
              </a:rPr>
              <a:t>Conclusion:</a:t>
            </a:r>
            <a:endParaRPr lang="en-US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Unity is desirable</a:t>
            </a:r>
            <a:r>
              <a:rPr lang="en-US" sz="2800" b="1" dirty="0" smtClean="0"/>
              <a:t>, Psalm 133:1.</a:t>
            </a:r>
          </a:p>
          <a:p>
            <a:r>
              <a:rPr lang="en-US" sz="2800" b="1" u="sng" dirty="0" smtClean="0"/>
              <a:t>Jesus prayed for unity</a:t>
            </a:r>
            <a:r>
              <a:rPr lang="en-US" sz="2800" b="1" dirty="0" smtClean="0"/>
              <a:t>, John 17:20-21.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Jesus died to make unity possible</a:t>
            </a:r>
            <a:r>
              <a:rPr lang="en-US" sz="2800" b="1" dirty="0" smtClean="0"/>
              <a:t>, Eph. 2:16.</a:t>
            </a:r>
          </a:p>
          <a:p>
            <a:r>
              <a:rPr lang="en-US" sz="2800" b="1" u="sng" dirty="0" smtClean="0"/>
              <a:t>Unity is commanded</a:t>
            </a:r>
            <a:r>
              <a:rPr lang="en-US" sz="2800" b="1" dirty="0" smtClean="0"/>
              <a:t>, Eph. 4:3.</a:t>
            </a:r>
          </a:p>
          <a:p>
            <a:r>
              <a:rPr lang="en-US" sz="2800" b="1" dirty="0" smtClean="0"/>
              <a:t>It behooves faithful Christians to both </a:t>
            </a:r>
            <a:r>
              <a:rPr lang="en-US" sz="2800" b="1" dirty="0" smtClean="0">
                <a:solidFill>
                  <a:srgbClr val="FFFF00"/>
                </a:solidFill>
              </a:rPr>
              <a:t>attain and maintain “</a:t>
            </a:r>
            <a:r>
              <a:rPr lang="en-US" sz="2800" b="1" i="1" dirty="0" smtClean="0">
                <a:solidFill>
                  <a:srgbClr val="FFFF00"/>
                </a:solidFill>
              </a:rPr>
              <a:t>the unity of the Spirit</a:t>
            </a:r>
            <a:r>
              <a:rPr lang="en-US" sz="2800" b="1" dirty="0" smtClean="0">
                <a:solidFill>
                  <a:srgbClr val="FFFF00"/>
                </a:solidFill>
              </a:rPr>
              <a:t>,”</a:t>
            </a:r>
            <a:r>
              <a:rPr lang="en-US" sz="2800" b="1" dirty="0" smtClean="0"/>
              <a:t> and to do so “</a:t>
            </a:r>
            <a:r>
              <a:rPr lang="en-US" sz="2800" b="1" i="1" dirty="0" smtClean="0"/>
              <a:t>in the bond of peace</a:t>
            </a:r>
            <a:r>
              <a:rPr lang="en-US" sz="2800" b="1" dirty="0" smtClean="0"/>
              <a:t>.”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/>
              </a:rPr>
              <a:t>Examine the Text</a:t>
            </a:r>
            <a:r>
              <a:rPr lang="en-US" b="1" dirty="0" smtClean="0">
                <a:effectLst/>
              </a:rPr>
              <a:t/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“</a:t>
            </a:r>
            <a:r>
              <a:rPr lang="en-US" b="1" i="1" dirty="0" smtClean="0">
                <a:effectLst/>
              </a:rPr>
              <a:t>I Therefore</a:t>
            </a:r>
            <a:r>
              <a:rPr lang="en-US" b="1" dirty="0" smtClean="0">
                <a:effectLst/>
              </a:rPr>
              <a:t>…”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</a:t>
            </a:r>
            <a:r>
              <a:rPr lang="en-US" b="1" i="1" u="sng" dirty="0" smtClean="0"/>
              <a:t>Therefore</a:t>
            </a:r>
            <a:r>
              <a:rPr lang="en-US" b="1" dirty="0" smtClean="0"/>
              <a:t>” – a participle which relates to the consequences of the truths already discussed.</a:t>
            </a:r>
          </a:p>
          <a:p>
            <a:pPr lvl="1"/>
            <a:r>
              <a:rPr lang="en-US" b="1" dirty="0" smtClean="0"/>
              <a:t>In view of the great blessings of which they were the recipients (chap. 1,2,3).</a:t>
            </a:r>
          </a:p>
          <a:p>
            <a:r>
              <a:rPr lang="en-US" b="1" dirty="0" smtClean="0"/>
              <a:t>“</a:t>
            </a:r>
            <a:r>
              <a:rPr lang="en-US" b="1" i="1" u="sng" dirty="0" smtClean="0"/>
              <a:t>I therefore the prisoner of the Lord</a:t>
            </a:r>
            <a:r>
              <a:rPr lang="en-US" b="1" dirty="0" smtClean="0"/>
              <a:t>..”</a:t>
            </a:r>
          </a:p>
          <a:p>
            <a:pPr lvl="1"/>
            <a:r>
              <a:rPr lang="en-US" b="1" dirty="0" smtClean="0"/>
              <a:t>Physically, a prisoner of the Roman Gov.</a:t>
            </a:r>
          </a:p>
          <a:p>
            <a:pPr lvl="1"/>
            <a:r>
              <a:rPr lang="en-US" b="1" dirty="0" smtClean="0"/>
              <a:t>As he viewed it a “</a:t>
            </a:r>
            <a:r>
              <a:rPr lang="en-US" b="1" i="1" dirty="0" smtClean="0"/>
              <a:t>a prisoner of the Lord;”</a:t>
            </a:r>
            <a:r>
              <a:rPr lang="en-US" b="1" dirty="0" smtClean="0"/>
              <a:t> </a:t>
            </a:r>
            <a:r>
              <a:rPr lang="en-US" b="1" i="1" dirty="0" smtClean="0"/>
              <a:t>en </a:t>
            </a:r>
            <a:r>
              <a:rPr lang="en-US" b="1" i="1" dirty="0" err="1" smtClean="0"/>
              <a:t>kurio</a:t>
            </a:r>
            <a:r>
              <a:rPr lang="en-US" b="1" i="1" dirty="0" smtClean="0"/>
              <a:t> </a:t>
            </a:r>
            <a:r>
              <a:rPr lang="en-US" b="1" dirty="0" smtClean="0"/>
              <a:t>(literally “</a:t>
            </a:r>
            <a:r>
              <a:rPr lang="en-US" b="1" i="1" dirty="0" smtClean="0"/>
              <a:t>in the Lord</a:t>
            </a:r>
            <a:r>
              <a:rPr lang="en-US" b="1" dirty="0" smtClean="0"/>
              <a:t>”).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 smtClean="0">
                <a:effectLst/>
              </a:rPr>
              <a:t>Examine the Text </a:t>
            </a:r>
            <a:r>
              <a:rPr lang="en-US" sz="3600" b="1" dirty="0" smtClean="0">
                <a:effectLst/>
              </a:rPr>
              <a:t>(cont)</a:t>
            </a:r>
            <a:br>
              <a:rPr lang="en-US" sz="3600" b="1" dirty="0" smtClean="0">
                <a:effectLst/>
              </a:rPr>
            </a:br>
            <a:r>
              <a:rPr lang="en-US" sz="3600" b="1" dirty="0" smtClean="0">
                <a:effectLst/>
              </a:rPr>
              <a:t>“</a:t>
            </a:r>
            <a:r>
              <a:rPr lang="en-US" sz="3600" b="1" i="1" dirty="0" smtClean="0">
                <a:solidFill>
                  <a:srgbClr val="FFFF00"/>
                </a:solidFill>
                <a:effectLst/>
              </a:rPr>
              <a:t>Beseech you that you walk…</a:t>
            </a:r>
            <a:r>
              <a:rPr lang="en-US" sz="3600" b="1" i="1" dirty="0" smtClean="0">
                <a:effectLst/>
              </a:rPr>
              <a:t>”</a:t>
            </a:r>
            <a:endParaRPr lang="en-US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en-US" b="1" dirty="0" smtClean="0"/>
              <a:t>“</a:t>
            </a:r>
            <a:r>
              <a:rPr lang="en-US" b="1" i="1" u="sng" dirty="0" smtClean="0"/>
              <a:t>Beseech</a:t>
            </a:r>
            <a:r>
              <a:rPr lang="en-US" b="1" dirty="0" smtClean="0"/>
              <a:t>” – entreat, admonish, exhort, persuade, encourage.</a:t>
            </a:r>
          </a:p>
          <a:p>
            <a:r>
              <a:rPr lang="en-US" b="1" dirty="0" smtClean="0"/>
              <a:t>“</a:t>
            </a:r>
            <a:r>
              <a:rPr lang="en-US" b="1" i="1" u="sng" dirty="0" smtClean="0">
                <a:solidFill>
                  <a:srgbClr val="FFFF00"/>
                </a:solidFill>
              </a:rPr>
              <a:t>Walk</a:t>
            </a:r>
            <a:r>
              <a:rPr lang="en-US" b="1" dirty="0" smtClean="0"/>
              <a:t>” – maintain a certain manner of life or conduct.  “Walk,” a key word.</a:t>
            </a:r>
          </a:p>
          <a:p>
            <a:pPr lvl="1"/>
            <a:r>
              <a:rPr lang="en-US" b="1" dirty="0" smtClean="0"/>
              <a:t>“</a:t>
            </a:r>
            <a:r>
              <a:rPr lang="en-US" b="1" i="1" dirty="0" smtClean="0"/>
              <a:t>Walk worthy of the vocation</a:t>
            </a:r>
            <a:r>
              <a:rPr lang="en-US" b="1" dirty="0" smtClean="0"/>
              <a:t>,” 4:1.</a:t>
            </a:r>
          </a:p>
          <a:p>
            <a:pPr lvl="1"/>
            <a:r>
              <a:rPr lang="en-US" b="1" dirty="0" smtClean="0"/>
              <a:t>“</a:t>
            </a:r>
            <a:r>
              <a:rPr lang="en-US" b="1" i="1" dirty="0" smtClean="0"/>
              <a:t>Walk not as other Gentiles walk</a:t>
            </a:r>
            <a:r>
              <a:rPr lang="en-US" b="1" dirty="0" smtClean="0"/>
              <a:t>,” 4:17</a:t>
            </a:r>
          </a:p>
          <a:p>
            <a:pPr lvl="1"/>
            <a:r>
              <a:rPr lang="en-US" b="1" dirty="0" smtClean="0"/>
              <a:t>“</a:t>
            </a:r>
            <a:r>
              <a:rPr lang="en-US" b="1" i="1" dirty="0" smtClean="0"/>
              <a:t>Walk in love</a:t>
            </a:r>
            <a:r>
              <a:rPr lang="en-US" b="1" dirty="0" smtClean="0"/>
              <a:t>,” 5:2.</a:t>
            </a:r>
          </a:p>
          <a:p>
            <a:pPr lvl="1"/>
            <a:r>
              <a:rPr lang="en-US" b="1" dirty="0" smtClean="0"/>
              <a:t>“</a:t>
            </a:r>
            <a:r>
              <a:rPr lang="en-US" b="1" i="1" dirty="0" smtClean="0"/>
              <a:t>Walk as children of light</a:t>
            </a:r>
            <a:r>
              <a:rPr lang="en-US" b="1" dirty="0" smtClean="0"/>
              <a:t>,” 5:8</a:t>
            </a:r>
          </a:p>
          <a:p>
            <a:pPr lvl="1"/>
            <a:r>
              <a:rPr lang="en-US" b="1" dirty="0" smtClean="0"/>
              <a:t>“</a:t>
            </a:r>
            <a:r>
              <a:rPr lang="en-US" b="1" i="1" dirty="0" smtClean="0"/>
              <a:t>Walk circumspectly</a:t>
            </a:r>
            <a:r>
              <a:rPr lang="en-US" b="1" dirty="0" smtClean="0"/>
              <a:t>,” 5:15.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  <a:effectLst/>
              </a:rPr>
              <a:t>Examine the Text (</a:t>
            </a:r>
            <a:r>
              <a:rPr lang="en-US" sz="3600" b="1" dirty="0" err="1" smtClean="0">
                <a:solidFill>
                  <a:schemeClr val="tx1"/>
                </a:solidFill>
                <a:effectLst/>
              </a:rPr>
              <a:t>con’t</a:t>
            </a:r>
            <a:r>
              <a:rPr lang="en-US" sz="3600" b="1" dirty="0" smtClean="0">
                <a:solidFill>
                  <a:schemeClr val="tx1"/>
                </a:solidFill>
                <a:effectLst/>
              </a:rPr>
              <a:t>)</a:t>
            </a:r>
            <a:br>
              <a:rPr lang="en-US" sz="3600" b="1" dirty="0" smtClean="0">
                <a:solidFill>
                  <a:schemeClr val="tx1"/>
                </a:solidFill>
                <a:effectLst/>
              </a:rPr>
            </a:br>
            <a:r>
              <a:rPr lang="en-US" sz="4000" b="1" u="sng" dirty="0" smtClean="0">
                <a:solidFill>
                  <a:schemeClr val="tx1"/>
                </a:solidFill>
                <a:effectLst/>
              </a:rPr>
              <a:t>“</a:t>
            </a:r>
            <a:r>
              <a:rPr lang="en-US" sz="4000" b="1" u="sng" dirty="0" smtClean="0">
                <a:solidFill>
                  <a:srgbClr val="FFFF00"/>
                </a:solidFill>
                <a:effectLst/>
              </a:rPr>
              <a:t>Worthy of the vocation</a:t>
            </a:r>
            <a:r>
              <a:rPr lang="en-US" sz="4000" b="1" u="sng" dirty="0" smtClean="0">
                <a:solidFill>
                  <a:schemeClr val="tx1"/>
                </a:solidFill>
                <a:effectLst/>
              </a:rPr>
              <a:t>…”</a:t>
            </a:r>
            <a:endParaRPr lang="en-US" sz="4000" b="1" u="sng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</a:t>
            </a:r>
            <a:r>
              <a:rPr lang="en-US" b="1" i="1" dirty="0" smtClean="0"/>
              <a:t>Vocation</a:t>
            </a:r>
            <a:r>
              <a:rPr lang="en-US" b="1" dirty="0" smtClean="0"/>
              <a:t>” (</a:t>
            </a:r>
            <a:r>
              <a:rPr lang="en-US" b="1" i="1" dirty="0" err="1" smtClean="0"/>
              <a:t>kleseos</a:t>
            </a:r>
            <a:r>
              <a:rPr lang="en-US" b="1" dirty="0" smtClean="0"/>
              <a:t>) “is used especially of God’s invitation to man to accept the benefits of salvation,” Vine.</a:t>
            </a:r>
          </a:p>
          <a:p>
            <a:pPr lvl="1"/>
            <a:r>
              <a:rPr lang="en-US" b="1" dirty="0" smtClean="0"/>
              <a:t>Cf. Eph. 1:18; Phil. 3:14; 2 Tim. 1:9;Heb. 3:1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The worthy “</a:t>
            </a:r>
            <a:r>
              <a:rPr lang="en-US" b="1" i="1" dirty="0" smtClean="0">
                <a:solidFill>
                  <a:srgbClr val="FFFF00"/>
                </a:solidFill>
              </a:rPr>
              <a:t>walk</a:t>
            </a:r>
            <a:r>
              <a:rPr lang="en-US" b="1" dirty="0" smtClean="0">
                <a:solidFill>
                  <a:srgbClr val="FFFF00"/>
                </a:solidFill>
              </a:rPr>
              <a:t>” requires us to</a:t>
            </a:r>
            <a:r>
              <a:rPr lang="en-US" b="1" dirty="0" smtClean="0"/>
              <a:t>:</a:t>
            </a:r>
          </a:p>
          <a:p>
            <a:pPr lvl="1"/>
            <a:r>
              <a:rPr lang="en-US" b="1" dirty="0" smtClean="0"/>
              <a:t>Develop </a:t>
            </a:r>
            <a:r>
              <a:rPr lang="en-US" b="1" u="sng" dirty="0" smtClean="0"/>
              <a:t>the proper attitude </a:t>
            </a:r>
            <a:r>
              <a:rPr lang="en-US" b="1" dirty="0" smtClean="0"/>
              <a:t>for maintaining</a:t>
            </a:r>
          </a:p>
          <a:p>
            <a:pPr lvl="1">
              <a:buNone/>
            </a:pPr>
            <a:r>
              <a:rPr lang="en-US" b="1" dirty="0"/>
              <a:t>	</a:t>
            </a:r>
            <a:r>
              <a:rPr lang="en-US" b="1" dirty="0" smtClean="0"/>
              <a:t>unity.</a:t>
            </a:r>
          </a:p>
          <a:p>
            <a:pPr lvl="1">
              <a:buNone/>
            </a:pPr>
            <a:r>
              <a:rPr lang="en-US" b="1" dirty="0" smtClean="0"/>
              <a:t>-- Exert the </a:t>
            </a:r>
            <a:r>
              <a:rPr lang="en-US" b="1" dirty="0" smtClean="0">
                <a:solidFill>
                  <a:srgbClr val="FFFF00"/>
                </a:solidFill>
              </a:rPr>
              <a:t>proper effort </a:t>
            </a:r>
            <a:r>
              <a:rPr lang="en-US" b="1" dirty="0" smtClean="0"/>
              <a:t>in that direction.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effectLst/>
              </a:rPr>
              <a:t>The Proper Attitudes Which Make for Unity – </a:t>
            </a:r>
            <a:r>
              <a:rPr lang="en-US" sz="3600" b="1" dirty="0" smtClean="0">
                <a:solidFill>
                  <a:srgbClr val="FFFF00"/>
                </a:solidFill>
                <a:effectLst/>
              </a:rPr>
              <a:t>Lowliness</a:t>
            </a:r>
            <a:r>
              <a:rPr lang="en-US" sz="3600" b="1" dirty="0" smtClean="0">
                <a:effectLst/>
              </a:rPr>
              <a:t>, Eph. 4:2</a:t>
            </a:r>
            <a:endParaRPr lang="en-US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r>
              <a:rPr lang="en-US" sz="2800" b="1" dirty="0" smtClean="0"/>
              <a:t>Lowliness or humility.</a:t>
            </a:r>
          </a:p>
          <a:p>
            <a:r>
              <a:rPr lang="en-US" sz="2800" b="1" dirty="0" smtClean="0"/>
              <a:t>From </a:t>
            </a:r>
            <a:r>
              <a:rPr lang="en-US" sz="2800" b="1" i="1" dirty="0" err="1" smtClean="0"/>
              <a:t>tapeinophrosune</a:t>
            </a:r>
            <a:r>
              <a:rPr lang="en-US" sz="2800" b="1" dirty="0" smtClean="0"/>
              <a:t> (Gk), “lowliness of mind, humbleness,” Vine.</a:t>
            </a:r>
          </a:p>
          <a:p>
            <a:r>
              <a:rPr lang="en-US" sz="2800" b="1" dirty="0" smtClean="0"/>
              <a:t>Cf. Phil. 2:3,7-8; Rom. 12:16; Jas. 4:10; I Peter 5:6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In view of Rom. 3:23</a:t>
            </a:r>
            <a:r>
              <a:rPr lang="en-US" sz="2800" b="1" dirty="0" smtClean="0"/>
              <a:t>, </a:t>
            </a:r>
            <a:r>
              <a:rPr lang="en-US" sz="2800" b="1" u="sng" dirty="0" smtClean="0"/>
              <a:t>how could anyone be proud?</a:t>
            </a:r>
            <a:r>
              <a:rPr lang="en-US" sz="2800" b="1" dirty="0" smtClean="0"/>
              <a:t>    Yet many are! Rom. 12:3; </a:t>
            </a:r>
            <a:r>
              <a:rPr lang="en-US" sz="2800" b="1" dirty="0" err="1" smtClean="0"/>
              <a:t>Lk</a:t>
            </a:r>
            <a:r>
              <a:rPr lang="en-US" sz="2800" b="1" dirty="0" smtClean="0"/>
              <a:t>. 18:10</a:t>
            </a:r>
          </a:p>
          <a:p>
            <a:r>
              <a:rPr lang="en-US" sz="2800" b="1" dirty="0" smtClean="0"/>
              <a:t>Note Paul’s attitude: Eph. 3:8; I Tim. 1:15.</a:t>
            </a:r>
          </a:p>
          <a:p>
            <a:r>
              <a:rPr lang="en-US" sz="2800" b="1" dirty="0" smtClean="0"/>
              <a:t>Humble people are willing to submit to others in matters of judgment, Phil. 2:3-4.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/>
              </a:rPr>
              <a:t>The Proper Attitudes…</a:t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rgbClr val="FFFF00"/>
                </a:solidFill>
                <a:effectLst/>
              </a:rPr>
              <a:t>Meekness or Gentleness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>, 4:2</a:t>
            </a:r>
            <a:endParaRPr lang="en-US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From </a:t>
            </a:r>
            <a:r>
              <a:rPr lang="en-US" b="1" i="1" dirty="0" err="1" smtClean="0"/>
              <a:t>Prautes</a:t>
            </a:r>
            <a:r>
              <a:rPr lang="en-US" b="1" dirty="0" smtClean="0"/>
              <a:t> (Gk), “that temper of spirit in which we accept His dealings with us as good, and therefore without disputing or resisting,” Vine.  </a:t>
            </a:r>
            <a:r>
              <a:rPr lang="en-US" b="1" dirty="0" smtClean="0">
                <a:solidFill>
                  <a:srgbClr val="FFFF00"/>
                </a:solidFill>
              </a:rPr>
              <a:t>It is “strength under control.”</a:t>
            </a:r>
          </a:p>
          <a:p>
            <a:r>
              <a:rPr lang="en-US" b="1" dirty="0" smtClean="0"/>
              <a:t>Moses, Numbers 12:3.</a:t>
            </a:r>
          </a:p>
          <a:p>
            <a:r>
              <a:rPr lang="en-US" b="1" dirty="0" smtClean="0"/>
              <a:t>Jesus, Matt. 11:29-30.</a:t>
            </a:r>
          </a:p>
          <a:p>
            <a:r>
              <a:rPr lang="en-US" b="1" dirty="0" smtClean="0"/>
              <a:t>Matt. 5:5; I Peter 3:4.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  <a:effectLst/>
              </a:rPr>
              <a:t>The Proper Attitudes</a:t>
            </a:r>
            <a:br>
              <a:rPr lang="en-US" sz="3600" b="1" dirty="0" smtClean="0">
                <a:solidFill>
                  <a:schemeClr val="tx1"/>
                </a:solidFill>
                <a:effectLst/>
              </a:rPr>
            </a:br>
            <a:r>
              <a:rPr lang="en-US" sz="3600" b="1" dirty="0" smtClean="0">
                <a:solidFill>
                  <a:schemeClr val="tx1"/>
                </a:solidFill>
                <a:effectLst/>
              </a:rPr>
              <a:t>Longsuffering, Eph. 4:2.</a:t>
            </a:r>
            <a:endParaRPr lang="en-US" sz="3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From </a:t>
            </a:r>
            <a:r>
              <a:rPr lang="en-US" sz="2800" b="1" i="1" dirty="0" err="1" smtClean="0">
                <a:solidFill>
                  <a:srgbClr val="FFFF00"/>
                </a:solidFill>
              </a:rPr>
              <a:t>makrothumia</a:t>
            </a:r>
            <a:r>
              <a:rPr lang="en-US" sz="2800" b="1" dirty="0" smtClean="0">
                <a:solidFill>
                  <a:srgbClr val="FFFF00"/>
                </a:solidFill>
              </a:rPr>
              <a:t> (</a:t>
            </a:r>
            <a:r>
              <a:rPr lang="en-US" sz="2800" b="1" i="1" dirty="0" err="1" smtClean="0">
                <a:solidFill>
                  <a:srgbClr val="FFFF00"/>
                </a:solidFill>
              </a:rPr>
              <a:t>makos</a:t>
            </a:r>
            <a:r>
              <a:rPr lang="en-US" sz="2800" b="1" dirty="0" smtClean="0">
                <a:solidFill>
                  <a:srgbClr val="FFFF00"/>
                </a:solidFill>
              </a:rPr>
              <a:t>, long, and </a:t>
            </a:r>
            <a:r>
              <a:rPr lang="en-US" sz="2800" b="1" i="1" dirty="0" err="1" smtClean="0">
                <a:solidFill>
                  <a:srgbClr val="FFFF00"/>
                </a:solidFill>
              </a:rPr>
              <a:t>thumos</a:t>
            </a:r>
            <a:r>
              <a:rPr lang="en-US" sz="2800" b="1" dirty="0" smtClean="0">
                <a:solidFill>
                  <a:srgbClr val="FFFF00"/>
                </a:solidFill>
              </a:rPr>
              <a:t>, temper). Lit. “long tempered.”</a:t>
            </a:r>
          </a:p>
          <a:p>
            <a:r>
              <a:rPr lang="en-US" sz="2800" b="1" dirty="0" smtClean="0"/>
              <a:t>“That quality of self-restraint in the face of provocation which </a:t>
            </a:r>
            <a:r>
              <a:rPr lang="en-US" sz="2800" b="1" dirty="0" smtClean="0">
                <a:solidFill>
                  <a:srgbClr val="FFFF00"/>
                </a:solidFill>
              </a:rPr>
              <a:t>does not hastily retaliate or promptly punish; </a:t>
            </a:r>
            <a:r>
              <a:rPr lang="en-US" sz="2800" b="1" dirty="0" smtClean="0"/>
              <a:t>the opposite of anger and </a:t>
            </a:r>
            <a:r>
              <a:rPr lang="en-US" sz="2800" b="1" u="sng" dirty="0" smtClean="0"/>
              <a:t>associated with mercy</a:t>
            </a:r>
            <a:r>
              <a:rPr lang="en-US" sz="2800" b="1" dirty="0" smtClean="0"/>
              <a:t>,” Vine.</a:t>
            </a:r>
          </a:p>
          <a:p>
            <a:r>
              <a:rPr lang="en-US" sz="2800" b="1" dirty="0" smtClean="0"/>
              <a:t>“That quality that </a:t>
            </a:r>
            <a:r>
              <a:rPr lang="en-US" sz="2800" b="1" dirty="0" smtClean="0">
                <a:solidFill>
                  <a:srgbClr val="FFFF00"/>
                </a:solidFill>
              </a:rPr>
              <a:t>does not surrender to circumstances or succumb under trial</a:t>
            </a:r>
            <a:r>
              <a:rPr lang="en-US" sz="2800" b="1" dirty="0" smtClean="0"/>
              <a:t>; the opposite of despondency and is </a:t>
            </a:r>
            <a:r>
              <a:rPr lang="en-US" sz="2800" b="1" u="sng" dirty="0" smtClean="0"/>
              <a:t>associated with hope,</a:t>
            </a:r>
            <a:r>
              <a:rPr lang="en-US" sz="2800" b="1" dirty="0" smtClean="0"/>
              <a:t>” </a:t>
            </a:r>
            <a:r>
              <a:rPr lang="en-US" sz="2800" b="1" i="1" dirty="0" smtClean="0"/>
              <a:t>ibid</a:t>
            </a:r>
            <a:r>
              <a:rPr lang="en-US" sz="2800" b="1" dirty="0" smtClean="0"/>
              <a:t>.  Cf. I Thess. 1:3.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/>
              </a:rPr>
              <a:t>Longsuffering</a:t>
            </a:r>
            <a:r>
              <a:rPr lang="en-US" b="1" dirty="0" smtClean="0">
                <a:effectLst/>
              </a:rPr>
              <a:t> (</a:t>
            </a:r>
            <a:r>
              <a:rPr lang="en-US" b="1" dirty="0" err="1" smtClean="0">
                <a:effectLst/>
              </a:rPr>
              <a:t>con’t</a:t>
            </a:r>
            <a:r>
              <a:rPr lang="en-US" b="1" dirty="0" smtClean="0">
                <a:effectLst/>
              </a:rPr>
              <a:t>). 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en-US" sz="2800" b="1" u="sng" dirty="0" smtClean="0"/>
              <a:t>God is Longsuffering</a:t>
            </a:r>
            <a:r>
              <a:rPr lang="en-US" sz="2800" b="1" dirty="0" smtClean="0"/>
              <a:t>.  2 Pet. 3:9; Rom. 2:4; I Peter 3:20.</a:t>
            </a:r>
          </a:p>
          <a:p>
            <a:r>
              <a:rPr lang="en-US" sz="2800" b="1" u="sng" dirty="0" smtClean="0"/>
              <a:t>We must be longsuffering </a:t>
            </a:r>
            <a:r>
              <a:rPr lang="en-US" sz="2800" b="1" dirty="0" smtClean="0"/>
              <a:t>with each other! 2 Tim. 4:2; Jas. 5:10; I Cor. 13:4; Gal. 5:22; Col. 3:12.</a:t>
            </a:r>
          </a:p>
          <a:p>
            <a:r>
              <a:rPr lang="en-US" sz="2800" b="1" dirty="0" smtClean="0"/>
              <a:t>Means we must deal with the shortcoming of others </a:t>
            </a:r>
            <a:r>
              <a:rPr lang="en-US" sz="2800" b="1" dirty="0" smtClean="0">
                <a:solidFill>
                  <a:srgbClr val="FFFF00"/>
                </a:solidFill>
              </a:rPr>
              <a:t>with patience</a:t>
            </a:r>
            <a:r>
              <a:rPr lang="en-US" sz="2800" b="1" dirty="0" smtClean="0"/>
              <a:t>.</a:t>
            </a:r>
          </a:p>
          <a:p>
            <a:r>
              <a:rPr lang="en-US" sz="2800" b="1" dirty="0" smtClean="0"/>
              <a:t>Those who are longsuffering try to build good relationships with others instead of magnifying their weaknesses.  Jas. 1:4.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/>
              </a:rPr>
              <a:t>Forbearance</a:t>
            </a:r>
            <a:r>
              <a:rPr lang="en-US" b="1" dirty="0" smtClean="0">
                <a:effectLst/>
              </a:rPr>
              <a:t>, Eph. 4:2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r>
              <a:rPr lang="en-US" sz="2800" b="1" u="sng" dirty="0" smtClean="0"/>
              <a:t>From </a:t>
            </a:r>
            <a:r>
              <a:rPr lang="en-US" sz="2800" b="1" i="1" u="sng" dirty="0" err="1" smtClean="0"/>
              <a:t>anoche</a:t>
            </a:r>
            <a:r>
              <a:rPr lang="en-US" sz="2800" b="1" u="sng" dirty="0"/>
              <a:t> </a:t>
            </a:r>
            <a:r>
              <a:rPr lang="en-US" sz="2800" b="1" dirty="0" smtClean="0"/>
              <a:t>(Gk), “a holding back, denotes forbearance, a delay of punishment,” Vine. “</a:t>
            </a:r>
            <a:r>
              <a:rPr lang="en-US" sz="2800" b="1" dirty="0" smtClean="0">
                <a:solidFill>
                  <a:srgbClr val="FFFF00"/>
                </a:solidFill>
              </a:rPr>
              <a:t>To forbear is to deal patiently </a:t>
            </a:r>
            <a:r>
              <a:rPr lang="en-US" sz="2800" b="1" dirty="0" smtClean="0"/>
              <a:t>to suffer tolerantly, to hold back reaction, to evidence self-restraint.</a:t>
            </a:r>
          </a:p>
          <a:p>
            <a:r>
              <a:rPr lang="en-US" sz="2800" b="1" u="sng" dirty="0" smtClean="0"/>
              <a:t>Unity is destroyed by fault-finding</a:t>
            </a:r>
            <a:r>
              <a:rPr lang="en-US" sz="2800" b="1" dirty="0" smtClean="0"/>
              <a:t>; Gal. 5:15; I Cor. 13:7; Rom. 15:1,2-4.</a:t>
            </a:r>
          </a:p>
          <a:p>
            <a:r>
              <a:rPr lang="en-US" sz="2800" b="1" dirty="0" smtClean="0"/>
              <a:t>“..forbearing is enduring the faults of </a:t>
            </a:r>
            <a:r>
              <a:rPr lang="en-US" sz="2800" b="1" dirty="0" err="1" smtClean="0"/>
              <a:t>breth-ren</a:t>
            </a:r>
            <a:r>
              <a:rPr lang="en-US" sz="2800" b="1" dirty="0" smtClean="0"/>
              <a:t> with an attitude of holding up, sustaining, and seeking to help, rather than criticize.”</a:t>
            </a:r>
          </a:p>
          <a:p>
            <a:pPr>
              <a:buNone/>
            </a:pP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untain Top">
  <a:themeElements>
    <a:clrScheme name="Office Theme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100</TotalTime>
  <Words>1016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Mountain Top</vt:lpstr>
      <vt:lpstr>Attitudes for Maintaining Unity Ephesians 4:1-3</vt:lpstr>
      <vt:lpstr>Examine the Text “I Therefore…”</vt:lpstr>
      <vt:lpstr>Examine the Text (cont) “Beseech you that you walk…”</vt:lpstr>
      <vt:lpstr>Examine the Text (con’t) “Worthy of the vocation…”</vt:lpstr>
      <vt:lpstr>The Proper Attitudes Which Make for Unity – Lowliness, Eph. 4:2</vt:lpstr>
      <vt:lpstr>The Proper Attitudes… Meekness or Gentleness, 4:2</vt:lpstr>
      <vt:lpstr>The Proper Attitudes Longsuffering, Eph. 4:2.</vt:lpstr>
      <vt:lpstr>Longsuffering (con’t). </vt:lpstr>
      <vt:lpstr>Forbearance, Eph. 4:2</vt:lpstr>
      <vt:lpstr>Love, Eph. 4:2.</vt:lpstr>
      <vt:lpstr>Effort is Involved! Eph. 4:3</vt:lpstr>
      <vt:lpstr>“Endeavoring”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Attitudes for Maintaining Unity Ephesians 4:1-3</dc:title>
  <dc:creator>Bobby</dc:creator>
  <cp:lastModifiedBy>Bobby</cp:lastModifiedBy>
  <cp:revision>17</cp:revision>
  <cp:lastPrinted>1601-01-01T00:00:00Z</cp:lastPrinted>
  <dcterms:created xsi:type="dcterms:W3CDTF">2015-01-17T15:25:06Z</dcterms:created>
  <dcterms:modified xsi:type="dcterms:W3CDTF">2015-01-17T18:54:18Z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