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53" d="100"/>
          <a:sy n="53" d="100"/>
        </p:scale>
        <p:origin x="-62" y="-2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C:\Documents and Settings\Jim Deason\My Documents\My ClipArt\PowerPoint Background JPG's\Bible work copy1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      Spiritual Freedom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John 8:32</a:t>
            </a:r>
            <a:r>
              <a:rPr lang="en-US" b="1" dirty="0" smtClean="0">
                <a:solidFill>
                  <a:schemeClr val="bg1"/>
                </a:solidFill>
              </a:rPr>
              <a:t>: </a:t>
            </a:r>
            <a:r>
              <a:rPr lang="en-US" b="1" i="1" dirty="0" smtClean="0">
                <a:solidFill>
                  <a:schemeClr val="bg1"/>
                </a:solidFill>
              </a:rPr>
              <a:t>“the truth shall make you free.”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John 8:36</a:t>
            </a:r>
            <a:r>
              <a:rPr lang="en-US" b="1" dirty="0" smtClean="0">
                <a:solidFill>
                  <a:schemeClr val="bg1"/>
                </a:solidFill>
              </a:rPr>
              <a:t>: “</a:t>
            </a:r>
            <a:r>
              <a:rPr lang="en-US" b="1" i="1" dirty="0" smtClean="0">
                <a:solidFill>
                  <a:schemeClr val="bg1"/>
                </a:solidFill>
              </a:rPr>
              <a:t>If the Son…shall make you </a:t>
            </a:r>
            <a:r>
              <a:rPr lang="en-US" b="1" i="1" u="sng" dirty="0" smtClean="0">
                <a:solidFill>
                  <a:schemeClr val="bg1"/>
                </a:solidFill>
              </a:rPr>
              <a:t>free, ye shall be free indeed</a:t>
            </a:r>
            <a:r>
              <a:rPr lang="en-US" b="1" u="sng" dirty="0" smtClean="0">
                <a:solidFill>
                  <a:schemeClr val="bg1"/>
                </a:solidFill>
              </a:rPr>
              <a:t>.”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Rom. 6:17-18</a:t>
            </a:r>
            <a:r>
              <a:rPr lang="en-US" b="1" dirty="0" smtClean="0">
                <a:solidFill>
                  <a:schemeClr val="bg1"/>
                </a:solidFill>
              </a:rPr>
              <a:t>: “..</a:t>
            </a:r>
            <a:r>
              <a:rPr lang="en-US" b="1" i="1" dirty="0" smtClean="0">
                <a:solidFill>
                  <a:schemeClr val="bg1"/>
                </a:solidFill>
              </a:rPr>
              <a:t>free from sin…servants of righteousness</a:t>
            </a:r>
            <a:r>
              <a:rPr lang="en-US" b="1" dirty="0" smtClean="0">
                <a:solidFill>
                  <a:schemeClr val="bg1"/>
                </a:solidFill>
              </a:rPr>
              <a:t>.”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Gal. 5:1</a:t>
            </a:r>
            <a:r>
              <a:rPr lang="en-US" b="1" dirty="0" smtClean="0">
                <a:solidFill>
                  <a:schemeClr val="bg1"/>
                </a:solidFill>
              </a:rPr>
              <a:t>: “</a:t>
            </a:r>
            <a:r>
              <a:rPr lang="en-US" b="1" i="1" dirty="0" smtClean="0">
                <a:solidFill>
                  <a:schemeClr val="bg1"/>
                </a:solidFill>
              </a:rPr>
              <a:t>Stand fast..in the liberty wherewith Christ hath made us free</a:t>
            </a:r>
            <a:r>
              <a:rPr lang="en-US" b="1" dirty="0" smtClean="0">
                <a:solidFill>
                  <a:schemeClr val="bg1"/>
                </a:solidFill>
              </a:rPr>
              <a:t>…”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The Paradoxes of Freedom 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Continued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Freedom is </a:t>
            </a:r>
            <a:r>
              <a:rPr lang="en-US" b="1" dirty="0" smtClean="0">
                <a:solidFill>
                  <a:srgbClr val="FFFF00"/>
                </a:solidFill>
              </a:rPr>
              <a:t>not a License to Sin</a:t>
            </a:r>
            <a:r>
              <a:rPr lang="en-US" b="1" dirty="0" smtClean="0">
                <a:solidFill>
                  <a:schemeClr val="bg1"/>
                </a:solidFill>
              </a:rPr>
              <a:t>!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Rom. 6:17-18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Free from sin=servants of righteousness.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Note Rom. 5:20-6:4,11. 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I Peter 2:16</a:t>
            </a:r>
            <a:r>
              <a:rPr lang="en-US" b="1" dirty="0" smtClean="0">
                <a:solidFill>
                  <a:schemeClr val="bg1"/>
                </a:solidFill>
              </a:rPr>
              <a:t>: “</a:t>
            </a:r>
            <a:r>
              <a:rPr lang="en-US" b="1" i="1" dirty="0" smtClean="0">
                <a:solidFill>
                  <a:schemeClr val="bg1"/>
                </a:solidFill>
              </a:rPr>
              <a:t>As free, and </a:t>
            </a:r>
            <a:r>
              <a:rPr lang="en-US" b="1" i="1" dirty="0" smtClean="0">
                <a:solidFill>
                  <a:srgbClr val="FFFF00"/>
                </a:solidFill>
              </a:rPr>
              <a:t>not using your liberty as a cloak of malicious-</a:t>
            </a:r>
            <a:r>
              <a:rPr lang="en-US" b="1" i="1" dirty="0" err="1" smtClean="0">
                <a:solidFill>
                  <a:srgbClr val="FFFF00"/>
                </a:solidFill>
              </a:rPr>
              <a:t>ness</a:t>
            </a:r>
            <a:r>
              <a:rPr lang="en-US" b="1" i="1" dirty="0" smtClean="0">
                <a:solidFill>
                  <a:srgbClr val="FFFF00"/>
                </a:solidFill>
              </a:rPr>
              <a:t>,</a:t>
            </a:r>
            <a:r>
              <a:rPr lang="en-US" b="1" i="1" dirty="0" smtClean="0">
                <a:solidFill>
                  <a:schemeClr val="bg1"/>
                </a:solidFill>
              </a:rPr>
              <a:t> but as </a:t>
            </a:r>
            <a:r>
              <a:rPr lang="en-US" b="1" i="1" u="sng" dirty="0" smtClean="0">
                <a:solidFill>
                  <a:schemeClr val="bg1"/>
                </a:solidFill>
              </a:rPr>
              <a:t>the servants of God</a:t>
            </a:r>
            <a:r>
              <a:rPr lang="en-US" b="1" dirty="0" smtClean="0">
                <a:solidFill>
                  <a:schemeClr val="bg1"/>
                </a:solidFill>
              </a:rPr>
              <a:t>.”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T	</a:t>
            </a:r>
            <a:r>
              <a:rPr lang="en-US" sz="3600" b="1" u="sng" dirty="0" smtClean="0">
                <a:solidFill>
                  <a:schemeClr val="bg1"/>
                </a:solidFill>
              </a:rPr>
              <a:t>Paradoxes</a:t>
            </a:r>
            <a:r>
              <a:rPr lang="en-US" sz="3600" b="1" dirty="0" smtClean="0">
                <a:solidFill>
                  <a:schemeClr val="bg1"/>
                </a:solidFill>
              </a:rPr>
              <a:t> – Freedom can be        	  experienced </a:t>
            </a:r>
            <a:r>
              <a:rPr lang="en-US" sz="3600" b="1" dirty="0" smtClean="0">
                <a:solidFill>
                  <a:srgbClr val="FFFF00"/>
                </a:solidFill>
              </a:rPr>
              <a:t>within perimeters</a:t>
            </a:r>
            <a:r>
              <a:rPr lang="en-US" sz="3600" b="1" dirty="0" smtClean="0">
                <a:solidFill>
                  <a:schemeClr val="bg1"/>
                </a:solidFill>
              </a:rPr>
              <a:t>!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A train </a:t>
            </a:r>
            <a:r>
              <a:rPr lang="en-US" b="1" dirty="0" smtClean="0">
                <a:solidFill>
                  <a:schemeClr val="bg1"/>
                </a:solidFill>
              </a:rPr>
              <a:t>is free as long as it remains on the tracks.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Citizens</a:t>
            </a:r>
            <a:r>
              <a:rPr lang="en-US" b="1" dirty="0" smtClean="0">
                <a:solidFill>
                  <a:schemeClr val="bg1"/>
                </a:solidFill>
              </a:rPr>
              <a:t> are free as long as they obey the law of the land.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Christians</a:t>
            </a:r>
            <a:r>
              <a:rPr lang="en-US" b="1" dirty="0" smtClean="0">
                <a:solidFill>
                  <a:schemeClr val="bg1"/>
                </a:solidFill>
              </a:rPr>
              <a:t> must stay within the confines of divine authority.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Israel</a:t>
            </a:r>
            <a:r>
              <a:rPr lang="en-US" b="1" dirty="0" smtClean="0">
                <a:solidFill>
                  <a:schemeClr val="bg1"/>
                </a:solidFill>
              </a:rPr>
              <a:t> was freed from bondage, but not from heeding the law of God. 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    </a:t>
            </a:r>
            <a:r>
              <a:rPr lang="en-US" sz="3600" b="1" u="sng" dirty="0" smtClean="0">
                <a:solidFill>
                  <a:schemeClr val="bg1"/>
                </a:solidFill>
              </a:rPr>
              <a:t>Paradox</a:t>
            </a:r>
            <a:r>
              <a:rPr lang="en-US" sz="3600" b="1" dirty="0" smtClean="0">
                <a:solidFill>
                  <a:schemeClr val="bg1"/>
                </a:solidFill>
              </a:rPr>
              <a:t>: We become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      Free by becoming </a:t>
            </a:r>
            <a:r>
              <a:rPr lang="en-US" sz="3600" b="1" dirty="0" smtClean="0">
                <a:solidFill>
                  <a:srgbClr val="FFFF00"/>
                </a:solidFill>
              </a:rPr>
              <a:t>Servants</a:t>
            </a:r>
            <a:r>
              <a:rPr lang="en-US" sz="3600" b="1" dirty="0" smtClean="0">
                <a:solidFill>
                  <a:schemeClr val="bg1"/>
                </a:solidFill>
              </a:rPr>
              <a:t>!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John 8:32.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John 8:36.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Rom. 6:17-18.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Gal. 5:13-14.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I Cor. 9:19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sz="3600" b="1" u="sng" dirty="0" smtClean="0">
                <a:solidFill>
                  <a:schemeClr val="bg1"/>
                </a:solidFill>
              </a:rPr>
              <a:t>Conclusion</a:t>
            </a:r>
            <a:r>
              <a:rPr lang="en-US" sz="3600" b="1" dirty="0" smtClean="0">
                <a:solidFill>
                  <a:schemeClr val="bg1"/>
                </a:solidFill>
              </a:rPr>
              <a:t>: </a:t>
            </a:r>
            <a:r>
              <a:rPr lang="en-US" sz="3600" b="1" dirty="0" smtClean="0">
                <a:solidFill>
                  <a:srgbClr val="FFFF00"/>
                </a:solidFill>
              </a:rPr>
              <a:t>Jesus Can</a:t>
            </a:r>
            <a:br>
              <a:rPr lang="en-US" sz="3600" b="1" dirty="0" smtClean="0">
                <a:solidFill>
                  <a:srgbClr val="FFFF00"/>
                </a:solidFill>
              </a:rPr>
            </a:br>
            <a:r>
              <a:rPr lang="en-US" sz="3600" b="1" dirty="0" smtClean="0">
                <a:solidFill>
                  <a:srgbClr val="FFFF00"/>
                </a:solidFill>
              </a:rPr>
              <a:t>Give You Freedom</a:t>
            </a:r>
            <a:r>
              <a:rPr lang="en-US" sz="3600" b="1" dirty="0" smtClean="0">
                <a:solidFill>
                  <a:schemeClr val="bg1"/>
                </a:solidFill>
              </a:rPr>
              <a:t>!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Freedom from the guilt of sin!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Freedom from the death of sin!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Freedom from the slavery of sin!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Freedom from the corruption of sin!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Freedom from the fear of death!</a:t>
            </a:r>
          </a:p>
          <a:p>
            <a:pPr algn="ctr"/>
            <a:r>
              <a:rPr lang="en-US" sz="2800" b="1" u="sng" dirty="0" smtClean="0">
                <a:solidFill>
                  <a:srgbClr val="FFFF00"/>
                </a:solidFill>
              </a:rPr>
              <a:t>But!!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To be free from in one has to learn, believe, and obey the gospel of Jesus Christ!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Three Important Facts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About this Freedom: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Jesus Christ </a:t>
            </a:r>
            <a:r>
              <a:rPr lang="en-US" b="1" dirty="0" smtClean="0">
                <a:solidFill>
                  <a:schemeClr val="bg1"/>
                </a:solidFill>
              </a:rPr>
              <a:t>is the </a:t>
            </a:r>
            <a:r>
              <a:rPr lang="en-US" b="1" dirty="0" smtClean="0">
                <a:solidFill>
                  <a:srgbClr val="FFFF00"/>
                </a:solidFill>
              </a:rPr>
              <a:t>Person</a:t>
            </a:r>
            <a:r>
              <a:rPr lang="en-US" b="1" dirty="0" smtClean="0">
                <a:solidFill>
                  <a:schemeClr val="bg1"/>
                </a:solidFill>
              </a:rPr>
              <a:t> of Freedom, John 8:36.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His blood </a:t>
            </a:r>
            <a:r>
              <a:rPr lang="en-US" b="1" dirty="0" smtClean="0">
                <a:solidFill>
                  <a:schemeClr val="bg1"/>
                </a:solidFill>
              </a:rPr>
              <a:t>is </a:t>
            </a:r>
            <a:r>
              <a:rPr lang="en-US" b="1" dirty="0" smtClean="0">
                <a:solidFill>
                  <a:srgbClr val="FFFF00"/>
                </a:solidFill>
              </a:rPr>
              <a:t>the price </a:t>
            </a:r>
            <a:r>
              <a:rPr lang="en-US" b="1" dirty="0" smtClean="0">
                <a:solidFill>
                  <a:schemeClr val="bg1"/>
                </a:solidFill>
              </a:rPr>
              <a:t>of freedom; Rom. 6:16; John 8:34; Matt. 26:28; Rom. 5:6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The Gospel </a:t>
            </a:r>
            <a:r>
              <a:rPr lang="en-US" b="1" dirty="0" smtClean="0">
                <a:solidFill>
                  <a:schemeClr val="bg1"/>
                </a:solidFill>
              </a:rPr>
              <a:t>is </a:t>
            </a:r>
            <a:r>
              <a:rPr lang="en-US" b="1" dirty="0" smtClean="0">
                <a:solidFill>
                  <a:srgbClr val="FFFF00"/>
                </a:solidFill>
              </a:rPr>
              <a:t>the Message </a:t>
            </a:r>
            <a:r>
              <a:rPr lang="en-US" b="1" dirty="0" smtClean="0">
                <a:solidFill>
                  <a:schemeClr val="bg1"/>
                </a:solidFill>
              </a:rPr>
              <a:t>of Freedom! Rom. 7:24; 8:2; Gal. 5:1; John 8:32.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        True Freedom Involves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          Freedom from </a:t>
            </a:r>
            <a:r>
              <a:rPr lang="en-US" sz="3600" b="1" dirty="0" smtClean="0">
                <a:solidFill>
                  <a:srgbClr val="FFFF00"/>
                </a:solidFill>
              </a:rPr>
              <a:t>the Guilt </a:t>
            </a:r>
            <a:r>
              <a:rPr lang="en-US" sz="3600" b="1" dirty="0" smtClean="0">
                <a:solidFill>
                  <a:schemeClr val="bg1"/>
                </a:solidFill>
              </a:rPr>
              <a:t>of Sin!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We have </a:t>
            </a:r>
            <a:r>
              <a:rPr lang="en-US" b="1" u="sng" dirty="0" smtClean="0">
                <a:solidFill>
                  <a:schemeClr val="bg1"/>
                </a:solidFill>
              </a:rPr>
              <a:t>all sinned</a:t>
            </a:r>
            <a:r>
              <a:rPr lang="en-US" b="1" dirty="0" smtClean="0">
                <a:solidFill>
                  <a:schemeClr val="bg1"/>
                </a:solidFill>
              </a:rPr>
              <a:t>!  Rom. 3:23; I John 1:8,10.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Jesus’ blood provides </a:t>
            </a:r>
            <a:r>
              <a:rPr lang="en-US" b="1" dirty="0" smtClean="0">
                <a:solidFill>
                  <a:srgbClr val="FFFF00"/>
                </a:solidFill>
              </a:rPr>
              <a:t>remission</a:t>
            </a:r>
            <a:r>
              <a:rPr lang="en-US" b="1" dirty="0" smtClean="0">
                <a:solidFill>
                  <a:schemeClr val="bg1"/>
                </a:solidFill>
              </a:rPr>
              <a:t> of sins, Matt. 26:28.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When we are forgiven we </a:t>
            </a:r>
            <a:r>
              <a:rPr lang="en-US" b="1" u="sng" dirty="0" smtClean="0">
                <a:solidFill>
                  <a:schemeClr val="bg1"/>
                </a:solidFill>
              </a:rPr>
              <a:t>are justified </a:t>
            </a:r>
            <a:r>
              <a:rPr lang="en-US" b="1" dirty="0" smtClean="0">
                <a:solidFill>
                  <a:schemeClr val="bg1"/>
                </a:solidFill>
              </a:rPr>
              <a:t>by His blood, Rom. 5:8-9.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When justified it is as if we had </a:t>
            </a:r>
            <a:r>
              <a:rPr lang="en-US" b="1" dirty="0" smtClean="0">
                <a:solidFill>
                  <a:srgbClr val="FFFF00"/>
                </a:solidFill>
              </a:rPr>
              <a:t>never</a:t>
            </a:r>
            <a:r>
              <a:rPr lang="en-US" b="1" dirty="0" smtClean="0">
                <a:solidFill>
                  <a:schemeClr val="bg1"/>
                </a:solidFill>
              </a:rPr>
              <a:t> sinned!  Psalm 103:12.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       True Freedom Involves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         Freedom from </a:t>
            </a:r>
            <a:r>
              <a:rPr lang="en-US" sz="3600" b="1" dirty="0" smtClean="0">
                <a:solidFill>
                  <a:srgbClr val="FFFF00"/>
                </a:solidFill>
              </a:rPr>
              <a:t>the Death </a:t>
            </a:r>
            <a:r>
              <a:rPr lang="en-US" sz="3600" b="1" dirty="0" smtClean="0">
                <a:solidFill>
                  <a:schemeClr val="bg1"/>
                </a:solidFill>
              </a:rPr>
              <a:t>of Sin!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Rom. 6:23</a:t>
            </a:r>
            <a:r>
              <a:rPr lang="en-US" b="1" dirty="0" smtClean="0">
                <a:solidFill>
                  <a:schemeClr val="bg1"/>
                </a:solidFill>
              </a:rPr>
              <a:t>: “…</a:t>
            </a:r>
            <a:r>
              <a:rPr lang="en-US" b="1" i="1" dirty="0" smtClean="0">
                <a:solidFill>
                  <a:schemeClr val="bg1"/>
                </a:solidFill>
              </a:rPr>
              <a:t>wages of sin is death</a:t>
            </a:r>
            <a:r>
              <a:rPr lang="en-US" b="1" dirty="0" smtClean="0">
                <a:solidFill>
                  <a:schemeClr val="bg1"/>
                </a:solidFill>
              </a:rPr>
              <a:t>…”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Eph. 2:1</a:t>
            </a:r>
            <a:r>
              <a:rPr lang="en-US" b="1" dirty="0" smtClean="0">
                <a:solidFill>
                  <a:schemeClr val="bg1"/>
                </a:solidFill>
              </a:rPr>
              <a:t>: “</a:t>
            </a:r>
            <a:r>
              <a:rPr lang="en-US" b="1" i="1" dirty="0" smtClean="0">
                <a:solidFill>
                  <a:schemeClr val="bg1"/>
                </a:solidFill>
              </a:rPr>
              <a:t>dead in trespasses &amp; sins</a:t>
            </a:r>
            <a:r>
              <a:rPr lang="en-US" b="1" dirty="0" smtClean="0">
                <a:solidFill>
                  <a:schemeClr val="bg1"/>
                </a:solidFill>
              </a:rPr>
              <a:t>..”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“Death” means separation, Jas. 2:26.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Adam died spiritually when he ate of the tree of knowledge..Gen. 2:17; Rom. 5:12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Those freed from </a:t>
            </a:r>
            <a:r>
              <a:rPr lang="en-US" b="1" u="sng" dirty="0" smtClean="0">
                <a:solidFill>
                  <a:schemeClr val="bg1"/>
                </a:solidFill>
              </a:rPr>
              <a:t>the guilt </a:t>
            </a:r>
            <a:r>
              <a:rPr lang="en-US" b="1" dirty="0" smtClean="0">
                <a:solidFill>
                  <a:schemeClr val="bg1"/>
                </a:solidFill>
              </a:rPr>
              <a:t>of sin are </a:t>
            </a:r>
            <a:r>
              <a:rPr lang="en-US" b="1" dirty="0" smtClean="0">
                <a:solidFill>
                  <a:srgbClr val="FFFF00"/>
                </a:solidFill>
              </a:rPr>
              <a:t>made alive</a:t>
            </a:r>
            <a:r>
              <a:rPr lang="en-US" b="1" dirty="0" smtClean="0">
                <a:solidFill>
                  <a:schemeClr val="bg1"/>
                </a:solidFill>
              </a:rPr>
              <a:t>! Eph. 2:1; Acts 2:38; Rom. 6:4; Col. 2:11-13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       True Freedom Involves Freedom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       From </a:t>
            </a:r>
            <a:r>
              <a:rPr lang="en-US" sz="3600" b="1" dirty="0" smtClean="0">
                <a:solidFill>
                  <a:srgbClr val="FFFF00"/>
                </a:solidFill>
              </a:rPr>
              <a:t>the Slavery </a:t>
            </a:r>
            <a:r>
              <a:rPr lang="en-US" sz="3600" b="1" dirty="0" smtClean="0">
                <a:solidFill>
                  <a:schemeClr val="bg1"/>
                </a:solidFill>
              </a:rPr>
              <a:t>of Sin!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People in sin are slaves</a:t>
            </a:r>
            <a:r>
              <a:rPr lang="en-US" b="1" dirty="0" smtClean="0">
                <a:solidFill>
                  <a:schemeClr val="bg1"/>
                </a:solidFill>
              </a:rPr>
              <a:t>!</a:t>
            </a:r>
          </a:p>
          <a:p>
            <a:r>
              <a:rPr lang="en-US" b="1" u="sng" dirty="0">
                <a:solidFill>
                  <a:schemeClr val="bg1"/>
                </a:solidFill>
              </a:rPr>
              <a:t>J</a:t>
            </a:r>
            <a:r>
              <a:rPr lang="en-US" b="1" u="sng" dirty="0" smtClean="0">
                <a:solidFill>
                  <a:schemeClr val="bg1"/>
                </a:solidFill>
              </a:rPr>
              <a:t>ohn 8:34</a:t>
            </a:r>
            <a:r>
              <a:rPr lang="en-US" b="1" dirty="0" smtClean="0">
                <a:solidFill>
                  <a:schemeClr val="bg1"/>
                </a:solidFill>
              </a:rPr>
              <a:t>: “…</a:t>
            </a:r>
            <a:r>
              <a:rPr lang="en-US" b="1" i="1" dirty="0" smtClean="0">
                <a:solidFill>
                  <a:schemeClr val="bg1"/>
                </a:solidFill>
              </a:rPr>
              <a:t>whosoever </a:t>
            </a:r>
            <a:r>
              <a:rPr lang="en-US" b="1" i="1" dirty="0" err="1" smtClean="0">
                <a:solidFill>
                  <a:schemeClr val="bg1"/>
                </a:solidFill>
              </a:rPr>
              <a:t>committeth</a:t>
            </a:r>
            <a:r>
              <a:rPr lang="en-US" b="1" i="1" dirty="0" smtClean="0">
                <a:solidFill>
                  <a:schemeClr val="bg1"/>
                </a:solidFill>
              </a:rPr>
              <a:t> sin is the </a:t>
            </a:r>
            <a:r>
              <a:rPr lang="en-US" b="1" i="1" dirty="0" smtClean="0">
                <a:solidFill>
                  <a:srgbClr val="FFFF00"/>
                </a:solidFill>
              </a:rPr>
              <a:t>servan</a:t>
            </a:r>
            <a:r>
              <a:rPr lang="en-US" b="1" i="1" dirty="0" smtClean="0">
                <a:solidFill>
                  <a:schemeClr val="bg1"/>
                </a:solidFill>
              </a:rPr>
              <a:t>t of sin</a:t>
            </a:r>
            <a:r>
              <a:rPr lang="en-US" b="1" dirty="0" smtClean="0">
                <a:solidFill>
                  <a:schemeClr val="bg1"/>
                </a:solidFill>
              </a:rPr>
              <a:t>.: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Rom. 6:16</a:t>
            </a:r>
            <a:r>
              <a:rPr lang="en-US" b="1" dirty="0" smtClean="0">
                <a:solidFill>
                  <a:schemeClr val="bg1"/>
                </a:solidFill>
              </a:rPr>
              <a:t>: </a:t>
            </a:r>
            <a:r>
              <a:rPr lang="en-US" b="1" i="1" dirty="0" smtClean="0">
                <a:solidFill>
                  <a:schemeClr val="bg1"/>
                </a:solidFill>
              </a:rPr>
              <a:t>“Know ye not, that to whom ye yield yourselves servants to obey, his servants ye are to whom ye obey; whether </a:t>
            </a:r>
            <a:r>
              <a:rPr lang="en-US" b="1" i="1" dirty="0" smtClean="0">
                <a:solidFill>
                  <a:srgbClr val="FFFF00"/>
                </a:solidFill>
              </a:rPr>
              <a:t>of sin unto death</a:t>
            </a:r>
            <a:r>
              <a:rPr lang="en-US" b="1" i="1" dirty="0" smtClean="0">
                <a:solidFill>
                  <a:schemeClr val="bg1"/>
                </a:solidFill>
              </a:rPr>
              <a:t>, or of </a:t>
            </a:r>
            <a:r>
              <a:rPr lang="en-US" b="1" i="1" u="sng" dirty="0" smtClean="0">
                <a:solidFill>
                  <a:schemeClr val="bg1"/>
                </a:solidFill>
              </a:rPr>
              <a:t>obedience unto righteousness</a:t>
            </a:r>
            <a:r>
              <a:rPr lang="en-US" b="1" i="1" dirty="0" smtClean="0">
                <a:solidFill>
                  <a:schemeClr val="bg1"/>
                </a:solidFill>
              </a:rPr>
              <a:t>.</a:t>
            </a: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      The Slavery of Sin Illustrated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     Rom. 7:15-24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u="sng" dirty="0" smtClean="0">
                <a:solidFill>
                  <a:schemeClr val="bg1"/>
                </a:solidFill>
              </a:rPr>
              <a:t>V. 15</a:t>
            </a:r>
            <a:r>
              <a:rPr lang="en-US" sz="2800" b="1" dirty="0" smtClean="0">
                <a:solidFill>
                  <a:schemeClr val="bg1"/>
                </a:solidFill>
              </a:rPr>
              <a:t>: </a:t>
            </a:r>
            <a:r>
              <a:rPr lang="en-US" sz="2800" b="1" i="1" dirty="0" smtClean="0">
                <a:solidFill>
                  <a:schemeClr val="bg1"/>
                </a:solidFill>
              </a:rPr>
              <a:t>“what I hate, that do I.”</a:t>
            </a:r>
          </a:p>
          <a:p>
            <a:r>
              <a:rPr lang="en-US" sz="2800" b="1" u="sng" dirty="0" smtClean="0">
                <a:solidFill>
                  <a:schemeClr val="bg1"/>
                </a:solidFill>
              </a:rPr>
              <a:t>V 16</a:t>
            </a:r>
            <a:r>
              <a:rPr lang="en-US" sz="2800" b="1" dirty="0" smtClean="0">
                <a:solidFill>
                  <a:schemeClr val="bg1"/>
                </a:solidFill>
              </a:rPr>
              <a:t>: “</a:t>
            </a:r>
            <a:r>
              <a:rPr lang="en-US" sz="2800" b="1" i="1" dirty="0" smtClean="0">
                <a:solidFill>
                  <a:schemeClr val="bg1"/>
                </a:solidFill>
              </a:rPr>
              <a:t>I do that which I would not</a:t>
            </a:r>
            <a:r>
              <a:rPr lang="en-US" sz="2800" b="1" dirty="0" smtClean="0">
                <a:solidFill>
                  <a:schemeClr val="bg1"/>
                </a:solidFill>
              </a:rPr>
              <a:t>.”</a:t>
            </a:r>
          </a:p>
          <a:p>
            <a:r>
              <a:rPr lang="en-US" sz="2800" b="1" u="sng" dirty="0" smtClean="0">
                <a:solidFill>
                  <a:schemeClr val="bg1"/>
                </a:solidFill>
              </a:rPr>
              <a:t>V. 17</a:t>
            </a:r>
            <a:r>
              <a:rPr lang="en-US" sz="2800" b="1" dirty="0" smtClean="0">
                <a:solidFill>
                  <a:schemeClr val="bg1"/>
                </a:solidFill>
              </a:rPr>
              <a:t>. “</a:t>
            </a:r>
            <a:r>
              <a:rPr lang="en-US" sz="2800" b="1" i="1" dirty="0" smtClean="0">
                <a:solidFill>
                  <a:schemeClr val="bg1"/>
                </a:solidFill>
              </a:rPr>
              <a:t>Sin </a:t>
            </a:r>
            <a:r>
              <a:rPr lang="en-US" sz="2800" b="1" i="1" dirty="0" err="1" smtClean="0">
                <a:solidFill>
                  <a:schemeClr val="bg1"/>
                </a:solidFill>
              </a:rPr>
              <a:t>dwelleth</a:t>
            </a:r>
            <a:r>
              <a:rPr lang="en-US" sz="2800" b="1" i="1" dirty="0" smtClean="0">
                <a:solidFill>
                  <a:schemeClr val="bg1"/>
                </a:solidFill>
              </a:rPr>
              <a:t> in me</a:t>
            </a:r>
            <a:r>
              <a:rPr lang="en-US" sz="2800" b="1" dirty="0" smtClean="0">
                <a:solidFill>
                  <a:schemeClr val="bg1"/>
                </a:solidFill>
              </a:rPr>
              <a:t>.”</a:t>
            </a:r>
          </a:p>
          <a:p>
            <a:r>
              <a:rPr lang="en-US" sz="2800" b="1" u="sng" dirty="0" smtClean="0">
                <a:solidFill>
                  <a:schemeClr val="bg1"/>
                </a:solidFill>
              </a:rPr>
              <a:t>V. 18</a:t>
            </a:r>
            <a:r>
              <a:rPr lang="en-US" sz="2800" b="1" dirty="0" smtClean="0">
                <a:solidFill>
                  <a:schemeClr val="bg1"/>
                </a:solidFill>
              </a:rPr>
              <a:t>: “</a:t>
            </a:r>
            <a:r>
              <a:rPr lang="en-US" sz="2800" b="1" i="1" dirty="0" smtClean="0">
                <a:solidFill>
                  <a:schemeClr val="bg1"/>
                </a:solidFill>
              </a:rPr>
              <a:t>To will is present with me, but how to perform that which is good I find not</a:t>
            </a:r>
            <a:r>
              <a:rPr lang="en-US" sz="2800" b="1" dirty="0" smtClean="0">
                <a:solidFill>
                  <a:schemeClr val="bg1"/>
                </a:solidFill>
              </a:rPr>
              <a:t>.”</a:t>
            </a:r>
          </a:p>
          <a:p>
            <a:r>
              <a:rPr lang="en-US" sz="2800" b="1" u="sng" dirty="0" smtClean="0">
                <a:solidFill>
                  <a:schemeClr val="bg1"/>
                </a:solidFill>
              </a:rPr>
              <a:t>V. 19</a:t>
            </a:r>
            <a:r>
              <a:rPr lang="en-US" sz="2800" b="1" dirty="0" smtClean="0">
                <a:solidFill>
                  <a:schemeClr val="bg1"/>
                </a:solidFill>
              </a:rPr>
              <a:t>: “</a:t>
            </a:r>
            <a:r>
              <a:rPr lang="en-US" sz="2800" b="1" i="1" dirty="0" smtClean="0">
                <a:solidFill>
                  <a:schemeClr val="bg1"/>
                </a:solidFill>
              </a:rPr>
              <a:t>The good that I would I do not</a:t>
            </a:r>
            <a:r>
              <a:rPr lang="en-US" sz="2800" b="1" dirty="0" smtClean="0">
                <a:solidFill>
                  <a:schemeClr val="bg1"/>
                </a:solidFill>
              </a:rPr>
              <a:t>.”</a:t>
            </a:r>
          </a:p>
          <a:p>
            <a:r>
              <a:rPr lang="en-US" sz="2800" b="1" u="sng" dirty="0" smtClean="0">
                <a:solidFill>
                  <a:schemeClr val="bg1"/>
                </a:solidFill>
              </a:rPr>
              <a:t>V. 24</a:t>
            </a:r>
            <a:r>
              <a:rPr lang="en-US" sz="2800" b="1" dirty="0" smtClean="0">
                <a:solidFill>
                  <a:schemeClr val="bg1"/>
                </a:solidFill>
              </a:rPr>
              <a:t>: “</a:t>
            </a:r>
            <a:r>
              <a:rPr lang="en-US" sz="2800" b="1" i="1" dirty="0" smtClean="0">
                <a:solidFill>
                  <a:schemeClr val="bg1"/>
                </a:solidFill>
              </a:rPr>
              <a:t>O wretched man that I am! Who shall deliver me from this body of death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800" b="1" u="sng" dirty="0" smtClean="0">
                <a:solidFill>
                  <a:schemeClr val="bg1"/>
                </a:solidFill>
              </a:rPr>
              <a:t>Rom. 8:1-2</a:t>
            </a:r>
            <a:r>
              <a:rPr lang="en-US" sz="2800" b="1" dirty="0" smtClean="0">
                <a:solidFill>
                  <a:schemeClr val="bg1"/>
                </a:solidFill>
              </a:rPr>
              <a:t>: </a:t>
            </a:r>
            <a:r>
              <a:rPr lang="en-US" sz="2800" b="1" dirty="0" smtClean="0">
                <a:solidFill>
                  <a:srgbClr val="FFFF00"/>
                </a:solidFill>
              </a:rPr>
              <a:t>Freedom is  found in Christ</a:t>
            </a:r>
            <a:r>
              <a:rPr lang="en-US" sz="2800" b="1" dirty="0" smtClean="0">
                <a:solidFill>
                  <a:schemeClr val="bg1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       True Freedom Involves Freedom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        From </a:t>
            </a:r>
            <a:r>
              <a:rPr lang="en-US" sz="3600" b="1" dirty="0" smtClean="0">
                <a:solidFill>
                  <a:srgbClr val="FFFF00"/>
                </a:solidFill>
              </a:rPr>
              <a:t>the Corruption </a:t>
            </a:r>
            <a:r>
              <a:rPr lang="en-US" sz="3600" b="1" dirty="0" smtClean="0">
                <a:solidFill>
                  <a:schemeClr val="bg1"/>
                </a:solidFill>
              </a:rPr>
              <a:t>of Sin!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Because of Sin</a:t>
            </a:r>
            <a:r>
              <a:rPr lang="en-US" b="1" dirty="0" smtClean="0">
                <a:solidFill>
                  <a:schemeClr val="bg1"/>
                </a:solidFill>
              </a:rPr>
              <a:t>, physical death is the lot of all mankind! </a:t>
            </a:r>
            <a:r>
              <a:rPr lang="en-US" b="1" u="sng" dirty="0" smtClean="0">
                <a:solidFill>
                  <a:schemeClr val="bg1"/>
                </a:solidFill>
              </a:rPr>
              <a:t>I Cor. 15:22; Heb. 9:27.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Because of sin</a:t>
            </a:r>
            <a:r>
              <a:rPr lang="en-US" b="1" dirty="0" smtClean="0">
                <a:solidFill>
                  <a:schemeClr val="bg1"/>
                </a:solidFill>
              </a:rPr>
              <a:t>, Adam and Eve were denied entrance to the tree of life, </a:t>
            </a:r>
            <a:r>
              <a:rPr lang="en-US" b="1" u="sng" dirty="0" smtClean="0">
                <a:solidFill>
                  <a:schemeClr val="bg1"/>
                </a:solidFill>
              </a:rPr>
              <a:t>Gen. 3:22-24.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Note the language of Paul in </a:t>
            </a:r>
            <a:r>
              <a:rPr lang="en-US" b="1" u="sng" dirty="0" smtClean="0">
                <a:solidFill>
                  <a:schemeClr val="bg1"/>
                </a:solidFill>
              </a:rPr>
              <a:t>Rom. </a:t>
            </a:r>
            <a:endParaRPr lang="en-US" b="1" u="sng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b="1" u="sng" dirty="0" smtClean="0">
                <a:solidFill>
                  <a:schemeClr val="bg1"/>
                </a:solidFill>
              </a:rPr>
              <a:t>	8:22-223; I Cor. 15:50-54. </a:t>
            </a:r>
            <a:endParaRPr lang="en-US" b="1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       True Freedom Involves Freedom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     From </a:t>
            </a:r>
            <a:r>
              <a:rPr lang="en-US" sz="3600" b="1" dirty="0" smtClean="0">
                <a:solidFill>
                  <a:srgbClr val="FFFF00"/>
                </a:solidFill>
              </a:rPr>
              <a:t>the Fear of Death</a:t>
            </a:r>
            <a:r>
              <a:rPr lang="en-US" sz="3600" b="1" dirty="0" smtClean="0">
                <a:solidFill>
                  <a:schemeClr val="bg1"/>
                </a:solidFill>
              </a:rPr>
              <a:t>!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u="sng" dirty="0" smtClean="0">
                <a:solidFill>
                  <a:schemeClr val="bg1"/>
                </a:solidFill>
              </a:rPr>
              <a:t>Heb. 2:14-15</a:t>
            </a:r>
            <a:r>
              <a:rPr lang="en-US" sz="2800" b="1" dirty="0" smtClean="0">
                <a:solidFill>
                  <a:schemeClr val="bg1"/>
                </a:solidFill>
              </a:rPr>
              <a:t>: “..</a:t>
            </a:r>
            <a:r>
              <a:rPr lang="en-US" sz="2800" b="1" i="1" dirty="0" smtClean="0">
                <a:solidFill>
                  <a:schemeClr val="bg1"/>
                </a:solidFill>
              </a:rPr>
              <a:t>that he might destroy him that had the power of death..and deliver them who through fear of death were all their lifetime subject to bondage.”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Phil. 1:21: “</a:t>
            </a:r>
            <a:r>
              <a:rPr lang="en-US" sz="2800" b="1" i="1" dirty="0" smtClean="0">
                <a:solidFill>
                  <a:schemeClr val="bg1"/>
                </a:solidFill>
              </a:rPr>
              <a:t>For me to live is Christ, and </a:t>
            </a:r>
            <a:r>
              <a:rPr lang="en-US" sz="2800" b="1" i="1" dirty="0" smtClean="0">
                <a:solidFill>
                  <a:srgbClr val="FFFF00"/>
                </a:solidFill>
              </a:rPr>
              <a:t>to die is gain.”</a:t>
            </a:r>
          </a:p>
          <a:p>
            <a:r>
              <a:rPr lang="en-US" sz="2800" b="1" u="sng" dirty="0" smtClean="0">
                <a:solidFill>
                  <a:schemeClr val="bg1"/>
                </a:solidFill>
              </a:rPr>
              <a:t>2 Tim. 4:6-8</a:t>
            </a:r>
            <a:r>
              <a:rPr lang="en-US" sz="2800" b="1" dirty="0" smtClean="0">
                <a:solidFill>
                  <a:schemeClr val="bg1"/>
                </a:solidFill>
              </a:rPr>
              <a:t>: “</a:t>
            </a:r>
            <a:r>
              <a:rPr lang="en-US" sz="2800" b="1" i="1" dirty="0" smtClean="0">
                <a:solidFill>
                  <a:schemeClr val="bg1"/>
                </a:solidFill>
              </a:rPr>
              <a:t>For I am now ready to be offered, and the time </a:t>
            </a:r>
            <a:r>
              <a:rPr lang="en-US" sz="2800" b="1" i="1" dirty="0" smtClean="0">
                <a:solidFill>
                  <a:srgbClr val="FFFF00"/>
                </a:solidFill>
              </a:rPr>
              <a:t>of my departure </a:t>
            </a:r>
            <a:r>
              <a:rPr lang="en-US" sz="2800" b="1" i="1" dirty="0" smtClean="0">
                <a:solidFill>
                  <a:schemeClr val="bg1"/>
                </a:solidFill>
              </a:rPr>
              <a:t>is at hand….laid up for me </a:t>
            </a:r>
            <a:r>
              <a:rPr lang="en-US" sz="2800" b="1" i="1" u="sng" dirty="0" smtClean="0">
                <a:solidFill>
                  <a:schemeClr val="bg1"/>
                </a:solidFill>
              </a:rPr>
              <a:t>a crown</a:t>
            </a:r>
            <a:r>
              <a:rPr lang="en-US" sz="2800" b="1" dirty="0" smtClean="0">
                <a:solidFill>
                  <a:schemeClr val="bg1"/>
                </a:solidFill>
              </a:rPr>
              <a:t>…”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       The Paradoxes of Freedom: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Freedom is not Free</a:t>
            </a:r>
            <a:r>
              <a:rPr lang="en-US" b="1" dirty="0" smtClean="0">
                <a:solidFill>
                  <a:schemeClr val="bg1"/>
                </a:solidFill>
              </a:rPr>
              <a:t>!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It Cost </a:t>
            </a:r>
            <a:r>
              <a:rPr lang="en-US" b="1" u="sng" dirty="0" smtClean="0">
                <a:solidFill>
                  <a:schemeClr val="bg1"/>
                </a:solidFill>
              </a:rPr>
              <a:t>God</a:t>
            </a:r>
            <a:r>
              <a:rPr lang="en-US" b="1" dirty="0" smtClean="0">
                <a:solidFill>
                  <a:schemeClr val="bg1"/>
                </a:solidFill>
              </a:rPr>
              <a:t> His Son!  John 3:16.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It cost </a:t>
            </a:r>
            <a:r>
              <a:rPr lang="en-US" b="1" dirty="0" smtClean="0">
                <a:solidFill>
                  <a:srgbClr val="FFFF00"/>
                </a:solidFill>
              </a:rPr>
              <a:t>Jesus</a:t>
            </a:r>
            <a:r>
              <a:rPr lang="en-US" b="1" dirty="0" smtClean="0">
                <a:solidFill>
                  <a:schemeClr val="bg1"/>
                </a:solidFill>
              </a:rPr>
              <a:t> His Life!  John 15:13; Rom. 5:6,8.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It means </a:t>
            </a:r>
            <a:r>
              <a:rPr lang="en-US" b="1" u="sng" dirty="0" smtClean="0">
                <a:solidFill>
                  <a:schemeClr val="bg1"/>
                </a:solidFill>
              </a:rPr>
              <a:t>we</a:t>
            </a:r>
            <a:r>
              <a:rPr lang="en-US" b="1" dirty="0" smtClean="0">
                <a:solidFill>
                  <a:schemeClr val="bg1"/>
                </a:solidFill>
              </a:rPr>
              <a:t> must surrender our will to God’s will!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</a:rPr>
              <a:t>As reflected in the disciples’ prayer, Mt. 6:9-10.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</a:rPr>
              <a:t>As in the prayer of Jesus, Matt. 26:39.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ible04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Bible04</Template>
  <TotalTime>86</TotalTime>
  <Words>830</Words>
  <Application>Microsoft Office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Bible04</vt:lpstr>
      <vt:lpstr>      Spiritual Freedom</vt:lpstr>
      <vt:lpstr>Three Important Facts About this Freedom:</vt:lpstr>
      <vt:lpstr>        True Freedom Involves           Freedom from the Guilt of Sin!</vt:lpstr>
      <vt:lpstr>       True Freedom Involves          Freedom from the Death of Sin!</vt:lpstr>
      <vt:lpstr>       True Freedom Involves Freedom        From the Slavery of Sin! </vt:lpstr>
      <vt:lpstr>      The Slavery of Sin Illustrated      Rom. 7:15-24</vt:lpstr>
      <vt:lpstr>       True Freedom Involves Freedom         From the Corruption of Sin!</vt:lpstr>
      <vt:lpstr>       True Freedom Involves Freedom      From the Fear of Death!</vt:lpstr>
      <vt:lpstr>       The Paradoxes of Freedom:</vt:lpstr>
      <vt:lpstr>The Paradoxes of Freedom  Continued</vt:lpstr>
      <vt:lpstr>T Paradoxes – Freedom can be           experienced within perimeters!</vt:lpstr>
      <vt:lpstr>    Paradox: We become       Free by becoming Servants!</vt:lpstr>
      <vt:lpstr>Conclusion: Jesus Can Give You Freedom!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 Freedom</dc:title>
  <dc:creator>Bobby</dc:creator>
  <cp:lastModifiedBy>Bobby</cp:lastModifiedBy>
  <cp:revision>21</cp:revision>
  <dcterms:created xsi:type="dcterms:W3CDTF">2015-07-04T16:00:01Z</dcterms:created>
  <dcterms:modified xsi:type="dcterms:W3CDTF">2015-07-05T01:40:35Z</dcterms:modified>
</cp:coreProperties>
</file>