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557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B2E0-9402-4D4E-BA88-5598054D1F40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BE4-0658-4130-8ED1-CB843E9F1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B2E0-9402-4D4E-BA88-5598054D1F40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BE4-0658-4130-8ED1-CB843E9F1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B2E0-9402-4D4E-BA88-5598054D1F40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BE4-0658-4130-8ED1-CB843E9F1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B2E0-9402-4D4E-BA88-5598054D1F40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BE4-0658-4130-8ED1-CB843E9F1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B2E0-9402-4D4E-BA88-5598054D1F40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BE4-0658-4130-8ED1-CB843E9F1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B2E0-9402-4D4E-BA88-5598054D1F40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BE4-0658-4130-8ED1-CB843E9F1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B2E0-9402-4D4E-BA88-5598054D1F40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BE4-0658-4130-8ED1-CB843E9F1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B2E0-9402-4D4E-BA88-5598054D1F40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BE4-0658-4130-8ED1-CB843E9F1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B2E0-9402-4D4E-BA88-5598054D1F40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BE4-0658-4130-8ED1-CB843E9F1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B2E0-9402-4D4E-BA88-5598054D1F40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BE4-0658-4130-8ED1-CB843E9F1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FB2E0-9402-4D4E-BA88-5598054D1F40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F5BE4-0658-4130-8ED1-CB843E9F1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FB2E0-9402-4D4E-BA88-5598054D1F40}" type="datetimeFigureOut">
              <a:rPr lang="en-US" smtClean="0"/>
              <a:pPr/>
              <a:t>1/9/2015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F5BE4-0658-4130-8ED1-CB843E9F119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http://www.revelationillustrated.com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/>
              <a:t>Overview of Revelation </a:t>
            </a:r>
            <a:r>
              <a:rPr lang="en-US" b="1" dirty="0" smtClean="0"/>
              <a:t>– an Introduction:</a:t>
            </a:r>
            <a:endParaRPr lang="en-US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Revelation, the last book of Bible, </a:t>
            </a:r>
            <a:r>
              <a:rPr lang="en-US" b="1" dirty="0" smtClean="0">
                <a:solidFill>
                  <a:srgbClr val="C00000"/>
                </a:solidFill>
              </a:rPr>
              <a:t>very difficult</a:t>
            </a:r>
            <a:r>
              <a:rPr lang="en-US" b="1" dirty="0" smtClean="0"/>
              <a:t>, yet </a:t>
            </a:r>
            <a:r>
              <a:rPr lang="en-US" b="1" dirty="0" smtClean="0">
                <a:solidFill>
                  <a:srgbClr val="0070C0"/>
                </a:solidFill>
              </a:rPr>
              <a:t>very important</a:t>
            </a:r>
            <a:r>
              <a:rPr lang="en-US" b="1" dirty="0" smtClean="0"/>
              <a:t>!</a:t>
            </a:r>
          </a:p>
          <a:p>
            <a:pPr>
              <a:buNone/>
            </a:pPr>
            <a:r>
              <a:rPr lang="en-US" b="1" dirty="0" smtClean="0"/>
              <a:t>	-- The 65 books which precede Revelation help </a:t>
            </a:r>
          </a:p>
          <a:p>
            <a:pPr>
              <a:buNone/>
            </a:pPr>
            <a:r>
              <a:rPr lang="en-US" b="1" dirty="0"/>
              <a:t>	</a:t>
            </a:r>
            <a:r>
              <a:rPr lang="en-US" b="1" dirty="0" smtClean="0"/>
              <a:t>	prepare us for its message.</a:t>
            </a:r>
          </a:p>
          <a:p>
            <a:pPr>
              <a:buNone/>
            </a:pPr>
            <a:r>
              <a:rPr lang="en-US" b="1" dirty="0"/>
              <a:t>	</a:t>
            </a:r>
            <a:r>
              <a:rPr lang="en-US" b="1" dirty="0" smtClean="0"/>
              <a:t>-- Both Testaments find their fulfillment in it.</a:t>
            </a:r>
          </a:p>
          <a:p>
            <a:pPr>
              <a:buNone/>
            </a:pPr>
            <a:r>
              <a:rPr lang="en-US" b="1" dirty="0"/>
              <a:t>	</a:t>
            </a:r>
            <a:r>
              <a:rPr lang="en-US" b="1" dirty="0" smtClean="0"/>
              <a:t>-- Paradise regained in the evening of time.	</a:t>
            </a:r>
          </a:p>
          <a:p>
            <a:r>
              <a:rPr lang="en-US" b="1" dirty="0" smtClean="0"/>
              <a:t>Revelation contains </a:t>
            </a:r>
            <a:r>
              <a:rPr lang="en-US" b="1" u="sng" dirty="0" smtClean="0"/>
              <a:t>a blessing </a:t>
            </a:r>
            <a:r>
              <a:rPr lang="en-US" b="1" dirty="0" smtClean="0"/>
              <a:t>to those who “</a:t>
            </a:r>
            <a:r>
              <a:rPr lang="en-US" b="1" i="1" dirty="0" smtClean="0">
                <a:solidFill>
                  <a:srgbClr val="0070C0"/>
                </a:solidFill>
              </a:rPr>
              <a:t>read</a:t>
            </a:r>
            <a:r>
              <a:rPr lang="en-US" b="1" dirty="0" smtClean="0">
                <a:solidFill>
                  <a:srgbClr val="0070C0"/>
                </a:solidFill>
              </a:rPr>
              <a:t>,” “</a:t>
            </a:r>
            <a:r>
              <a:rPr lang="en-US" b="1" i="1" dirty="0" smtClean="0">
                <a:solidFill>
                  <a:srgbClr val="0070C0"/>
                </a:solidFill>
              </a:rPr>
              <a:t>Hear</a:t>
            </a:r>
            <a:r>
              <a:rPr lang="en-US" b="1" dirty="0" smtClean="0">
                <a:solidFill>
                  <a:srgbClr val="0070C0"/>
                </a:solidFill>
              </a:rPr>
              <a:t>,” and “</a:t>
            </a:r>
            <a:r>
              <a:rPr lang="en-US" b="1" i="1" dirty="0" smtClean="0">
                <a:solidFill>
                  <a:srgbClr val="0070C0"/>
                </a:solidFill>
              </a:rPr>
              <a:t>Keep</a:t>
            </a:r>
            <a:r>
              <a:rPr lang="en-US" b="1" dirty="0" smtClean="0"/>
              <a:t>” its sayings, 1:3.</a:t>
            </a:r>
          </a:p>
          <a:p>
            <a:r>
              <a:rPr lang="en-US" b="1" dirty="0" smtClean="0"/>
              <a:t>Yet a close study of Revelation is often neglected. </a:t>
            </a:r>
          </a:p>
          <a:p>
            <a:endParaRPr lang="en-US" b="1" dirty="0"/>
          </a:p>
          <a:p>
            <a:endParaRPr lang="en-US" b="1" dirty="0" smtClean="0"/>
          </a:p>
          <a:p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Outline of Revelation (</a:t>
            </a:r>
            <a:r>
              <a:rPr lang="en-US" b="1" dirty="0" err="1" smtClean="0"/>
              <a:t>con’t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The Throne Scene </a:t>
            </a:r>
            <a:r>
              <a:rPr lang="en-US" b="1" dirty="0" smtClean="0"/>
              <a:t>and the Loosing of the Seven Seals, Rev. 4-7.</a:t>
            </a:r>
          </a:p>
          <a:p>
            <a:pPr lvl="1"/>
            <a:r>
              <a:rPr lang="en-US" b="1" dirty="0" smtClean="0"/>
              <a:t>God in glory on throne in heaven with book sealed with seven seals, Rev. 4:1-5:1.</a:t>
            </a:r>
          </a:p>
          <a:p>
            <a:pPr lvl="1"/>
            <a:r>
              <a:rPr lang="en-US" b="1" dirty="0" smtClean="0"/>
              <a:t>Christ “</a:t>
            </a:r>
            <a:r>
              <a:rPr lang="en-US" b="1" i="1" dirty="0" smtClean="0"/>
              <a:t>prevailed to open the book</a:t>
            </a:r>
            <a:r>
              <a:rPr lang="en-US" b="1" dirty="0" smtClean="0"/>
              <a:t>…” Rev. 5:5.</a:t>
            </a:r>
          </a:p>
          <a:p>
            <a:pPr lvl="1"/>
            <a:r>
              <a:rPr lang="en-US" b="1" dirty="0" smtClean="0"/>
              <a:t>The opening of six seals, chapter six.</a:t>
            </a:r>
          </a:p>
          <a:p>
            <a:pPr lvl="1"/>
            <a:r>
              <a:rPr lang="en-US" b="1" dirty="0" smtClean="0"/>
              <a:t>Ch. 7, The interlude between the 7</a:t>
            </a:r>
            <a:r>
              <a:rPr lang="en-US" b="1" baseline="30000" dirty="0" smtClean="0"/>
              <a:t>th</a:t>
            </a:r>
            <a:r>
              <a:rPr lang="en-US" b="1" dirty="0" smtClean="0"/>
              <a:t> seal and the 7 trumpets.  The saints (spiritual Israel) sealed for their protection in anticipation of destruction to come.</a:t>
            </a:r>
          </a:p>
          <a:p>
            <a:pPr lvl="2"/>
            <a:r>
              <a:rPr lang="en-US" b="1" dirty="0" smtClean="0">
                <a:solidFill>
                  <a:srgbClr val="C00000"/>
                </a:solidFill>
              </a:rPr>
              <a:t>A seal denotes ownership &amp; approval</a:t>
            </a:r>
            <a:r>
              <a:rPr lang="en-US" b="1" dirty="0" smtClean="0"/>
              <a:t>, 2 Tim. 2:19!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 of Revelation (</a:t>
            </a:r>
            <a:r>
              <a:rPr lang="en-US" b="1" dirty="0" err="1" smtClean="0"/>
              <a:t>con’t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The Sounding of </a:t>
            </a:r>
            <a:r>
              <a:rPr lang="en-US" b="1" u="sng" dirty="0" smtClean="0"/>
              <a:t>the Seven Trumpets</a:t>
            </a:r>
            <a:r>
              <a:rPr lang="en-US" b="1" dirty="0" smtClean="0"/>
              <a:t>,         Rev. 8-11.</a:t>
            </a:r>
          </a:p>
          <a:p>
            <a:r>
              <a:rPr lang="en-US" b="1" dirty="0" smtClean="0"/>
              <a:t>The trumpets come </a:t>
            </a:r>
            <a:r>
              <a:rPr lang="en-US" b="1" dirty="0" smtClean="0">
                <a:solidFill>
                  <a:srgbClr val="0070C0"/>
                </a:solidFill>
              </a:rPr>
              <a:t>after the seventh seal</a:t>
            </a:r>
            <a:r>
              <a:rPr lang="en-US" b="1" dirty="0" smtClean="0"/>
              <a:t>, as subordinate points in an outline.</a:t>
            </a:r>
          </a:p>
          <a:p>
            <a:r>
              <a:rPr lang="en-US" b="1" dirty="0" smtClean="0"/>
              <a:t>The trumpets warned of </a:t>
            </a:r>
            <a:r>
              <a:rPr lang="en-US" b="1" dirty="0" smtClean="0">
                <a:solidFill>
                  <a:srgbClr val="C00000"/>
                </a:solidFill>
              </a:rPr>
              <a:t>partial judgments </a:t>
            </a:r>
            <a:r>
              <a:rPr lang="en-US" b="1" dirty="0" smtClean="0"/>
              <a:t>against the enemies of God’s people.</a:t>
            </a:r>
          </a:p>
          <a:p>
            <a:r>
              <a:rPr lang="en-US" b="1" u="sng" dirty="0" smtClean="0"/>
              <a:t>Chapter 12 </a:t>
            </a:r>
            <a:r>
              <a:rPr lang="en-US" b="1" dirty="0" smtClean="0"/>
              <a:t>– </a:t>
            </a:r>
            <a:r>
              <a:rPr lang="en-US" b="1" dirty="0" smtClean="0">
                <a:solidFill>
                  <a:srgbClr val="0070C0"/>
                </a:solidFill>
              </a:rPr>
              <a:t>the woman</a:t>
            </a:r>
            <a:r>
              <a:rPr lang="en-US" b="1" dirty="0" smtClean="0"/>
              <a:t>, </a:t>
            </a:r>
            <a:r>
              <a:rPr lang="en-US" b="1" dirty="0" smtClean="0">
                <a:solidFill>
                  <a:srgbClr val="C00000"/>
                </a:solidFill>
              </a:rPr>
              <a:t>the dragon</a:t>
            </a:r>
            <a:r>
              <a:rPr lang="en-US" b="1" dirty="0" smtClean="0"/>
              <a:t>, and the </a:t>
            </a:r>
            <a:r>
              <a:rPr lang="en-US" b="1" dirty="0" smtClean="0">
                <a:solidFill>
                  <a:srgbClr val="0070C0"/>
                </a:solidFill>
              </a:rPr>
              <a:t>man child </a:t>
            </a:r>
            <a:r>
              <a:rPr lang="en-US" b="1" dirty="0" smtClean="0"/>
              <a:t>(Christ).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Outline (</a:t>
            </a:r>
            <a:r>
              <a:rPr lang="en-US" b="1" dirty="0" err="1" smtClean="0"/>
              <a:t>con’t</a:t>
            </a:r>
            <a:r>
              <a:rPr lang="en-US" b="1" dirty="0" smtClean="0"/>
              <a:t>) Chapter 12 – the dragon, the woman, &amp; man child!</a:t>
            </a:r>
            <a:endParaRPr lang="en-US" b="1" dirty="0"/>
          </a:p>
        </p:txBody>
      </p:sp>
      <p:pic>
        <p:nvPicPr>
          <p:cNvPr id="1026" name="Picture 2" descr="C:\Users\Bobby\Pictures\the dragon and the man child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0"/>
            <a:ext cx="76962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Outline – </a:t>
            </a:r>
            <a:r>
              <a:rPr lang="en-US" b="1" u="sng" dirty="0" smtClean="0"/>
              <a:t>Chapter 13</a:t>
            </a:r>
            <a:r>
              <a:rPr lang="en-US" b="1" dirty="0" smtClean="0"/>
              <a:t>, The Two Beasts!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The Beast out of the Sea</a:t>
            </a:r>
            <a:r>
              <a:rPr lang="en-US" b="1" dirty="0" smtClean="0"/>
              <a:t>, Rev. 13:1-10; cf. Daniel 7.</a:t>
            </a:r>
          </a:p>
          <a:p>
            <a:pPr lvl="1"/>
            <a:r>
              <a:rPr lang="en-US" b="1" dirty="0" smtClean="0"/>
              <a:t>Having seven heads, 10 horns; upon his heads the names of blasphemy.</a:t>
            </a:r>
          </a:p>
          <a:p>
            <a:pPr lvl="1"/>
            <a:r>
              <a:rPr lang="en-US" b="1" dirty="0" smtClean="0"/>
              <a:t>The beast like a leopard, feet as the feet of a bear, mouth as the mouth of a lion; the dragon gave him his power, Rev. 13:1-2.</a:t>
            </a:r>
          </a:p>
          <a:p>
            <a:r>
              <a:rPr lang="en-US" b="1" dirty="0" smtClean="0">
                <a:solidFill>
                  <a:srgbClr val="C00000"/>
                </a:solidFill>
              </a:rPr>
              <a:t>The Beast out of the Earth</a:t>
            </a:r>
            <a:r>
              <a:rPr lang="en-US" b="1" dirty="0" smtClean="0"/>
              <a:t>, Rev. 13:11-18.</a:t>
            </a:r>
          </a:p>
          <a:p>
            <a:pPr lvl="1"/>
            <a:r>
              <a:rPr lang="en-US" b="1" dirty="0" smtClean="0"/>
              <a:t>Later called “</a:t>
            </a:r>
            <a:r>
              <a:rPr lang="en-US" b="1" i="1" dirty="0" smtClean="0"/>
              <a:t>the false prophet,” </a:t>
            </a:r>
            <a:r>
              <a:rPr lang="en-US" b="1" dirty="0" smtClean="0"/>
              <a:t>Rev. 16:13; 19:20; 20:10.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Outline – chapter 14, 144,000 singing a new song before the throne!</a:t>
            </a:r>
            <a:endParaRPr lang="en-US" b="1" dirty="0"/>
          </a:p>
        </p:txBody>
      </p:sp>
      <p:pic>
        <p:nvPicPr>
          <p:cNvPr id="2050" name="Picture 2" descr="C:\Users\Bobby\Pictures\the 144,000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00200"/>
            <a:ext cx="83058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Outline – chapters 15-16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C00000"/>
                </a:solidFill>
              </a:rPr>
              <a:t>The Seven Bowls of Wrath</a:t>
            </a:r>
          </a:p>
          <a:p>
            <a:r>
              <a:rPr lang="en-US" b="1" u="sng" dirty="0" smtClean="0"/>
              <a:t>A Progression of thought</a:t>
            </a:r>
            <a:r>
              <a:rPr lang="en-US" b="1" dirty="0" smtClean="0"/>
              <a:t>:</a:t>
            </a:r>
          </a:p>
          <a:p>
            <a:pPr lvl="1"/>
            <a:r>
              <a:rPr lang="en-US" b="1" dirty="0" smtClean="0"/>
              <a:t>Seals, chapter 6, reveal.</a:t>
            </a:r>
          </a:p>
          <a:p>
            <a:pPr lvl="1"/>
            <a:r>
              <a:rPr lang="en-US" b="1" dirty="0" smtClean="0"/>
              <a:t>Trumpets, chapters 8-11, warn.</a:t>
            </a:r>
          </a:p>
          <a:p>
            <a:pPr lvl="1"/>
            <a:r>
              <a:rPr lang="en-US" b="1" dirty="0" smtClean="0"/>
              <a:t>Bowls of wrath, chapters 15-16, punish.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Outline, Chapter 17 (the great Harlot upon the Beast)!</a:t>
            </a:r>
            <a:endParaRPr lang="en-US" b="1" dirty="0"/>
          </a:p>
        </p:txBody>
      </p:sp>
      <p:pic>
        <p:nvPicPr>
          <p:cNvPr id="3074" name="Picture 2" descr="C:\Users\Bobby\Pictures\Revelation 17, woman on beast, second pictur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8077200" cy="48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Outline, </a:t>
            </a:r>
            <a:r>
              <a:rPr lang="en-US" b="1" u="sng" dirty="0" smtClean="0"/>
              <a:t>Chapters 18-20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rgbClr val="002060"/>
                </a:solidFill>
              </a:rPr>
              <a:t>The Fall of the Great Enemies of God and His People!</a:t>
            </a:r>
          </a:p>
          <a:p>
            <a:r>
              <a:rPr lang="en-US" b="1" u="sng" dirty="0" smtClean="0"/>
              <a:t>Chapter 18</a:t>
            </a:r>
            <a:r>
              <a:rPr lang="en-US" b="1" dirty="0" smtClean="0"/>
              <a:t>, the fall of </a:t>
            </a:r>
            <a:r>
              <a:rPr lang="en-US" b="1" dirty="0" smtClean="0">
                <a:solidFill>
                  <a:srgbClr val="C00000"/>
                </a:solidFill>
              </a:rPr>
              <a:t>the harlot</a:t>
            </a:r>
            <a:r>
              <a:rPr lang="en-US" b="1" dirty="0" smtClean="0"/>
              <a:t>.</a:t>
            </a:r>
          </a:p>
          <a:p>
            <a:r>
              <a:rPr lang="en-US" b="1" u="sng" dirty="0" smtClean="0"/>
              <a:t>Chapter 19</a:t>
            </a:r>
            <a:r>
              <a:rPr lang="en-US" b="1" dirty="0" smtClean="0"/>
              <a:t>, the Judgment of the </a:t>
            </a:r>
            <a:r>
              <a:rPr lang="en-US" b="1" u="sng" dirty="0" smtClean="0"/>
              <a:t>two beasts</a:t>
            </a:r>
            <a:r>
              <a:rPr lang="en-US" b="1" dirty="0" smtClean="0"/>
              <a:t>.</a:t>
            </a:r>
          </a:p>
          <a:p>
            <a:r>
              <a:rPr lang="en-US" b="1" u="sng" dirty="0" smtClean="0"/>
              <a:t>Chapter 20:1-10 </a:t>
            </a:r>
            <a:r>
              <a:rPr lang="en-US" b="1" dirty="0" smtClean="0"/>
              <a:t>The judgment </a:t>
            </a:r>
            <a:r>
              <a:rPr lang="en-US" b="1" dirty="0" smtClean="0">
                <a:solidFill>
                  <a:srgbClr val="C00000"/>
                </a:solidFill>
              </a:rPr>
              <a:t>of Satan</a:t>
            </a:r>
            <a:endParaRPr lang="en-US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Outline, chapter 20, Destiny of Satan!</a:t>
            </a:r>
            <a:endParaRPr lang="en-US" b="1" dirty="0"/>
          </a:p>
        </p:txBody>
      </p:sp>
      <p:pic>
        <p:nvPicPr>
          <p:cNvPr id="4098" name="Picture 2" descr="C:\Users\Bobby\Pictures\Revelation 20, lake of fir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1" y="1600200"/>
            <a:ext cx="7924800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Outline, Chapters 21-22, The Glorious Destiny of the Redeemed</a:t>
            </a:r>
            <a:endParaRPr lang="en-US" b="1" dirty="0"/>
          </a:p>
        </p:txBody>
      </p:sp>
      <p:pic>
        <p:nvPicPr>
          <p:cNvPr id="5122" name="Picture 2" descr="C:\Users\Bobby\Pictures\Revelation 22, the water of life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8305800" cy="4724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Introduction to Revelation – </a:t>
            </a:r>
            <a:r>
              <a:rPr lang="en-US" b="1" dirty="0" err="1" smtClean="0"/>
              <a:t>con’t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smtClean="0"/>
              <a:t>Its nature </a:t>
            </a:r>
            <a:r>
              <a:rPr lang="en-US" b="1" dirty="0" smtClean="0"/>
              <a:t>– “</a:t>
            </a:r>
            <a:r>
              <a:rPr lang="en-US" b="1" i="1" dirty="0" smtClean="0"/>
              <a:t>things </a:t>
            </a:r>
            <a:r>
              <a:rPr lang="en-US" b="1" i="1" dirty="0" smtClean="0">
                <a:solidFill>
                  <a:srgbClr val="0070C0"/>
                </a:solidFill>
              </a:rPr>
              <a:t>signified</a:t>
            </a:r>
            <a:r>
              <a:rPr lang="en-US" b="1" dirty="0" smtClean="0"/>
              <a:t>,” Rev. 1:1</a:t>
            </a:r>
          </a:p>
          <a:p>
            <a:r>
              <a:rPr lang="en-US" b="1" dirty="0" smtClean="0"/>
              <a:t>“</a:t>
            </a:r>
            <a:r>
              <a:rPr lang="en-US" b="1" i="1" dirty="0" smtClean="0"/>
              <a:t>The revelation (</a:t>
            </a:r>
            <a:r>
              <a:rPr lang="en-US" b="1" i="1" dirty="0" err="1" smtClean="0"/>
              <a:t>apokalupsis</a:t>
            </a:r>
            <a:r>
              <a:rPr lang="en-US" b="1" i="1" dirty="0" smtClean="0"/>
              <a:t>) of Jesus</a:t>
            </a:r>
            <a:r>
              <a:rPr lang="en-US" b="1" dirty="0" smtClean="0"/>
              <a:t>..,” 1:1.</a:t>
            </a:r>
          </a:p>
          <a:p>
            <a:pPr lvl="1"/>
            <a:r>
              <a:rPr lang="en-US" b="1" dirty="0" smtClean="0"/>
              <a:t>“</a:t>
            </a:r>
            <a:r>
              <a:rPr lang="en-US" b="1" i="1" dirty="0" err="1" smtClean="0"/>
              <a:t>Apokalupsis</a:t>
            </a:r>
            <a:r>
              <a:rPr lang="en-US" b="1" i="1" dirty="0" smtClean="0"/>
              <a:t>,</a:t>
            </a:r>
            <a:r>
              <a:rPr lang="en-US" b="1" dirty="0" smtClean="0"/>
              <a:t>” “an uncovering, Laying bare.”</a:t>
            </a:r>
          </a:p>
          <a:p>
            <a:pPr lvl="1"/>
            <a:r>
              <a:rPr lang="en-US" b="1" dirty="0" smtClean="0"/>
              <a:t>Apocalyptic language common in later years of Hebrew history.</a:t>
            </a:r>
          </a:p>
          <a:p>
            <a:pPr lvl="1"/>
            <a:r>
              <a:rPr lang="en-US" b="1" dirty="0" smtClean="0"/>
              <a:t>Apocalyptic language is </a:t>
            </a:r>
            <a:r>
              <a:rPr lang="en-US" b="1" u="sng" dirty="0" smtClean="0"/>
              <a:t>figurative</a:t>
            </a:r>
            <a:r>
              <a:rPr lang="en-US" b="1" dirty="0" smtClean="0"/>
              <a:t>, but </a:t>
            </a:r>
            <a:r>
              <a:rPr lang="en-US" b="1" dirty="0" smtClean="0">
                <a:solidFill>
                  <a:srgbClr val="0070C0"/>
                </a:solidFill>
              </a:rPr>
              <a:t>not typical </a:t>
            </a:r>
            <a:r>
              <a:rPr lang="en-US" b="1" dirty="0" smtClean="0"/>
              <a:t>figurative language, like Luke 13:32; John 15:5.  Rather it is language in which </a:t>
            </a:r>
            <a:r>
              <a:rPr lang="en-US" b="1" u="sng" dirty="0" smtClean="0"/>
              <a:t>real</a:t>
            </a:r>
            <a:r>
              <a:rPr lang="en-US" b="1" dirty="0" smtClean="0"/>
              <a:t> things are used to denote that which is </a:t>
            </a:r>
            <a:r>
              <a:rPr lang="en-US" b="1" dirty="0" smtClean="0">
                <a:solidFill>
                  <a:srgbClr val="C00000"/>
                </a:solidFill>
              </a:rPr>
              <a:t>unreal </a:t>
            </a:r>
            <a:r>
              <a:rPr lang="en-US" b="1" dirty="0" smtClean="0"/>
              <a:t>in nature.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Lessons For Us</a:t>
            </a:r>
            <a:endParaRPr lang="en-US" b="1" u="sng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The Lord’s </a:t>
            </a:r>
            <a:r>
              <a:rPr lang="en-US" b="1" dirty="0" smtClean="0">
                <a:solidFill>
                  <a:srgbClr val="002060"/>
                </a:solidFill>
              </a:rPr>
              <a:t>kingdom is in existence</a:t>
            </a:r>
            <a:r>
              <a:rPr lang="en-US" b="1" dirty="0" smtClean="0"/>
              <a:t>, Rev. 1:9.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Christ dwells among His people</a:t>
            </a:r>
            <a:r>
              <a:rPr lang="en-US" b="1" dirty="0" smtClean="0"/>
              <a:t>, Rev. 1:12-13, 20. cf. Matt. 28:20.</a:t>
            </a:r>
          </a:p>
          <a:p>
            <a:r>
              <a:rPr lang="en-US" b="1" dirty="0" smtClean="0"/>
              <a:t>The Lord </a:t>
            </a:r>
            <a:r>
              <a:rPr lang="en-US" b="1" u="sng" dirty="0" smtClean="0"/>
              <a:t>knows our works</a:t>
            </a:r>
            <a:r>
              <a:rPr lang="en-US" b="1" dirty="0" smtClean="0"/>
              <a:t>! Rev. 2:2,9,13,19; 3:1,8,15.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The Prayers of the Saints </a:t>
            </a:r>
            <a:r>
              <a:rPr lang="en-US" b="1" dirty="0" smtClean="0"/>
              <a:t>provide </a:t>
            </a:r>
            <a:r>
              <a:rPr lang="en-US" b="1" u="sng" dirty="0" smtClean="0"/>
              <a:t>sweet odor </a:t>
            </a:r>
            <a:r>
              <a:rPr lang="en-US" b="1" dirty="0" smtClean="0"/>
              <a:t>for God! Rev. 5:8; 8:3-4. </a:t>
            </a:r>
          </a:p>
          <a:p>
            <a:r>
              <a:rPr lang="en-US" b="1" dirty="0" smtClean="0"/>
              <a:t>Those who die “</a:t>
            </a:r>
            <a:r>
              <a:rPr lang="en-US" b="1" i="1" u="sng" dirty="0" smtClean="0"/>
              <a:t>in the Lord</a:t>
            </a:r>
            <a:r>
              <a:rPr lang="en-US" b="1" dirty="0" smtClean="0"/>
              <a:t>” are “</a:t>
            </a:r>
            <a:r>
              <a:rPr lang="en-US" b="1" dirty="0" smtClean="0">
                <a:solidFill>
                  <a:srgbClr val="0070C0"/>
                </a:solidFill>
              </a:rPr>
              <a:t>blessed,” </a:t>
            </a:r>
            <a:r>
              <a:rPr lang="en-US" b="1" dirty="0" smtClean="0"/>
              <a:t>Rev. 14:13</a:t>
            </a:r>
            <a:r>
              <a:rPr lang="en-US" b="1" dirty="0" smtClean="0">
                <a:solidFill>
                  <a:srgbClr val="0070C0"/>
                </a:solidFill>
              </a:rPr>
              <a:t>.  </a:t>
            </a:r>
            <a:r>
              <a:rPr lang="en-US" b="1" dirty="0" smtClean="0"/>
              <a:t>Consciousness survives death!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 smtClean="0"/>
              <a:t>Lessons for Us </a:t>
            </a:r>
            <a:r>
              <a:rPr lang="en-US" b="1" dirty="0" smtClean="0"/>
              <a:t>(</a:t>
            </a:r>
            <a:r>
              <a:rPr lang="en-US" b="1" dirty="0" err="1" smtClean="0"/>
              <a:t>con’t</a:t>
            </a:r>
            <a:r>
              <a:rPr lang="en-US" b="1" dirty="0" smtClean="0"/>
              <a:t>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>
                <a:solidFill>
                  <a:srgbClr val="C00000"/>
                </a:solidFill>
              </a:rPr>
              <a:t>Judgment day is coming</a:t>
            </a:r>
            <a:r>
              <a:rPr lang="en-US" b="1" dirty="0" smtClean="0"/>
              <a:t>!  Rev. 20:12-15</a:t>
            </a:r>
          </a:p>
          <a:p>
            <a:pPr lvl="1"/>
            <a:r>
              <a:rPr lang="en-US" b="1" dirty="0" smtClean="0"/>
              <a:t>All the dead will stand before the Lord!</a:t>
            </a:r>
          </a:p>
          <a:p>
            <a:r>
              <a:rPr lang="en-US" b="1" dirty="0" smtClean="0"/>
              <a:t>Man </a:t>
            </a:r>
            <a:r>
              <a:rPr lang="en-US" b="1" u="sng" dirty="0" smtClean="0"/>
              <a:t>must not take liberties </a:t>
            </a:r>
            <a:r>
              <a:rPr lang="en-US" b="1" dirty="0" smtClean="0"/>
              <a:t>with the word of God, Rev. 22:18-19.</a:t>
            </a:r>
          </a:p>
          <a:p>
            <a:r>
              <a:rPr lang="en-US" b="1" dirty="0" smtClean="0"/>
              <a:t>What was lost in Genesis </a:t>
            </a:r>
            <a:r>
              <a:rPr lang="en-US" b="1" dirty="0" smtClean="0">
                <a:solidFill>
                  <a:srgbClr val="0070C0"/>
                </a:solidFill>
              </a:rPr>
              <a:t>is regained in Revelation!</a:t>
            </a:r>
          </a:p>
          <a:p>
            <a:pPr lvl="1"/>
            <a:r>
              <a:rPr lang="en-US" b="1" dirty="0" smtClean="0"/>
              <a:t>In Genesis 3:23 we see paradise lost; in Rev. 21-22 we see Paradise regained.</a:t>
            </a:r>
          </a:p>
          <a:p>
            <a:pPr lvl="1"/>
            <a:r>
              <a:rPr lang="en-US" b="1" dirty="0" smtClean="0"/>
              <a:t>In Genesis 3:24-24 we read of man cut off from the tree of life; in Rev. 22:2 access is again permitted to the tree of life!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Conclusion: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Properly understood, Revelation is perhaps the </a:t>
            </a:r>
            <a:r>
              <a:rPr lang="en-US" b="1" dirty="0" smtClean="0">
                <a:solidFill>
                  <a:srgbClr val="0070C0"/>
                </a:solidFill>
              </a:rPr>
              <a:t>most encouraging book </a:t>
            </a:r>
            <a:r>
              <a:rPr lang="en-US" b="1" dirty="0" smtClean="0"/>
              <a:t>of the Bible for those who serve the Lord!</a:t>
            </a:r>
          </a:p>
          <a:p>
            <a:r>
              <a:rPr lang="en-US" b="1" dirty="0" smtClean="0"/>
              <a:t>And the </a:t>
            </a:r>
            <a:r>
              <a:rPr lang="en-US" b="1" dirty="0" smtClean="0">
                <a:solidFill>
                  <a:srgbClr val="C00000"/>
                </a:solidFill>
              </a:rPr>
              <a:t>most scary book </a:t>
            </a:r>
            <a:r>
              <a:rPr lang="en-US" b="1" dirty="0" smtClean="0"/>
              <a:t>of the Bible for those in a lost condition.</a:t>
            </a:r>
          </a:p>
          <a:p>
            <a:r>
              <a:rPr lang="en-US" b="1" dirty="0" smtClean="0"/>
              <a:t>The last chapter pronounces </a:t>
            </a:r>
            <a:r>
              <a:rPr lang="en-US" b="1" dirty="0" smtClean="0">
                <a:solidFill>
                  <a:srgbClr val="0070C0"/>
                </a:solidFill>
              </a:rPr>
              <a:t>a blessing </a:t>
            </a:r>
            <a:r>
              <a:rPr lang="en-US" b="1" dirty="0" smtClean="0"/>
              <a:t>upon those who keep His commandments, v. 14.</a:t>
            </a:r>
          </a:p>
          <a:p>
            <a:r>
              <a:rPr lang="en-US" b="1" dirty="0" smtClean="0"/>
              <a:t>And it issues an invitation for the lost to “</a:t>
            </a:r>
            <a:r>
              <a:rPr lang="en-US" b="1" i="1" dirty="0" smtClean="0"/>
              <a:t>come</a:t>
            </a:r>
            <a:r>
              <a:rPr lang="en-US" b="1" dirty="0" smtClean="0"/>
              <a:t>” and “</a:t>
            </a:r>
            <a:r>
              <a:rPr lang="en-US" b="1" i="1" dirty="0" smtClean="0">
                <a:solidFill>
                  <a:srgbClr val="0070C0"/>
                </a:solidFill>
              </a:rPr>
              <a:t>take of the water of life freely</a:t>
            </a:r>
            <a:r>
              <a:rPr lang="en-US" b="1" dirty="0" smtClean="0"/>
              <a:t>,” v. 17.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Example of </a:t>
            </a:r>
            <a:r>
              <a:rPr lang="en-US" b="1" dirty="0" err="1" smtClean="0"/>
              <a:t>Apocalytic</a:t>
            </a:r>
            <a:r>
              <a:rPr lang="en-US" b="1" dirty="0" smtClean="0"/>
              <a:t> Language</a:t>
            </a:r>
            <a:br>
              <a:rPr lang="en-US" b="1" dirty="0" smtClean="0"/>
            </a:br>
            <a:endParaRPr lang="en-US" b="1" dirty="0"/>
          </a:p>
        </p:txBody>
      </p:sp>
      <p:pic>
        <p:nvPicPr>
          <p:cNvPr id="8" name="Picture 5" descr="image17">
            <a:hlinkClick r:id="rId2"/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371600"/>
            <a:ext cx="8229600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2"/>
                </a:solidFill>
              </a:rPr>
              <a:t>The Theme and Purpose of Revelation</a:t>
            </a:r>
            <a:endParaRPr lang="en-US" b="1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u="sng" dirty="0" smtClean="0"/>
              <a:t>Rev. 17:14</a:t>
            </a:r>
            <a:r>
              <a:rPr lang="en-US" b="1" dirty="0" smtClean="0"/>
              <a:t>: “</a:t>
            </a:r>
            <a:r>
              <a:rPr lang="en-US" b="1" i="1" dirty="0" smtClean="0"/>
              <a:t>These </a:t>
            </a:r>
            <a:r>
              <a:rPr lang="en-US" b="1" i="1" dirty="0" smtClean="0">
                <a:solidFill>
                  <a:srgbClr val="C00000"/>
                </a:solidFill>
              </a:rPr>
              <a:t>shall make war with the Lamb,</a:t>
            </a:r>
            <a:r>
              <a:rPr lang="en-US" b="1" i="1" dirty="0" smtClean="0"/>
              <a:t> and the </a:t>
            </a:r>
            <a:r>
              <a:rPr lang="en-US" b="1" i="1" dirty="0" smtClean="0">
                <a:solidFill>
                  <a:schemeClr val="tx2"/>
                </a:solidFill>
              </a:rPr>
              <a:t>Lamb shall ove</a:t>
            </a:r>
            <a:r>
              <a:rPr lang="en-US" b="1" i="1" dirty="0" smtClean="0"/>
              <a:t>rcome them: for He is Lord of lords, and King of kings: and they that are with Him are called and chosen and faithful.”</a:t>
            </a:r>
          </a:p>
          <a:p>
            <a:r>
              <a:rPr lang="en-US" b="1" u="sng" dirty="0" smtClean="0"/>
              <a:t>Christ is the great Victor </a:t>
            </a:r>
            <a:r>
              <a:rPr lang="en-US" b="1" dirty="0" smtClean="0"/>
              <a:t>and Conqueror: Rev. 1:18; 2:8; 11:15; 12:10-12, etc.</a:t>
            </a:r>
          </a:p>
          <a:p>
            <a:r>
              <a:rPr lang="en-US" b="1" dirty="0" smtClean="0"/>
              <a:t>As Christ overcame, </a:t>
            </a:r>
            <a:r>
              <a:rPr lang="en-US" b="1" dirty="0" smtClean="0">
                <a:solidFill>
                  <a:schemeClr val="tx2"/>
                </a:solidFill>
              </a:rPr>
              <a:t>so can His followers</a:t>
            </a:r>
            <a:r>
              <a:rPr lang="en-US" b="1" dirty="0" smtClean="0"/>
              <a:t>: Rev. 2:7,11,17,26; 3:5,12,21, etc.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Date for its Writing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Many believe it was written during the reign </a:t>
            </a:r>
            <a:r>
              <a:rPr lang="en-US" b="1" u="sng" dirty="0" smtClean="0"/>
              <a:t>of Nero</a:t>
            </a:r>
            <a:r>
              <a:rPr lang="en-US" b="1" dirty="0" smtClean="0"/>
              <a:t>, before destruction of Jerusalem.</a:t>
            </a:r>
          </a:p>
          <a:p>
            <a:r>
              <a:rPr lang="en-US" b="1" dirty="0" smtClean="0"/>
              <a:t>A greater number believe it was written during the persecution waged by </a:t>
            </a:r>
            <a:r>
              <a:rPr lang="en-US" b="1" u="sng" dirty="0" smtClean="0"/>
              <a:t>Domitian</a:t>
            </a:r>
            <a:r>
              <a:rPr lang="en-US" b="1" dirty="0" smtClean="0"/>
              <a:t>, around A.D. 96.</a:t>
            </a:r>
          </a:p>
          <a:p>
            <a:r>
              <a:rPr lang="en-US" b="1" dirty="0" smtClean="0"/>
              <a:t>The greater evidence, both historical and contextual tends </a:t>
            </a:r>
            <a:r>
              <a:rPr lang="en-US" b="1" dirty="0" smtClean="0">
                <a:solidFill>
                  <a:schemeClr val="tx2"/>
                </a:solidFill>
              </a:rPr>
              <a:t>to support the later date</a:t>
            </a:r>
            <a:r>
              <a:rPr lang="en-US" b="1" dirty="0" smtClean="0"/>
              <a:t>.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Written to the Seven Churches of Asia, Rev. 1:10-11</a:t>
            </a:r>
            <a:endParaRPr lang="en-US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676400"/>
            <a:ext cx="7924799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Methods of Interpretation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u="sng" dirty="0" smtClean="0"/>
              <a:t>Historical View </a:t>
            </a:r>
            <a:r>
              <a:rPr lang="en-US" b="1" dirty="0" smtClean="0"/>
              <a:t>– that in symbolic form it outlines the entire course of religious history from Pentecost to the return of Christ.</a:t>
            </a:r>
          </a:p>
          <a:p>
            <a:pPr lvl="1"/>
            <a:r>
              <a:rPr lang="en-US" b="1" dirty="0" smtClean="0"/>
              <a:t>Including rise of Catholicism, Islam, Reformation.</a:t>
            </a:r>
          </a:p>
          <a:p>
            <a:r>
              <a:rPr lang="en-US" b="1" dirty="0" smtClean="0">
                <a:solidFill>
                  <a:schemeClr val="tx2"/>
                </a:solidFill>
              </a:rPr>
              <a:t>Futurist View </a:t>
            </a:r>
            <a:r>
              <a:rPr lang="en-US" b="1" dirty="0" smtClean="0"/>
              <a:t>– dealing with events at the end of the world.	</a:t>
            </a:r>
          </a:p>
          <a:p>
            <a:pPr lvl="1"/>
            <a:r>
              <a:rPr lang="en-US" b="1" dirty="0" smtClean="0"/>
              <a:t>1</a:t>
            </a:r>
            <a:r>
              <a:rPr lang="en-US" b="1" baseline="30000" dirty="0" smtClean="0"/>
              <a:t>st</a:t>
            </a:r>
            <a:r>
              <a:rPr lang="en-US" b="1" dirty="0" smtClean="0"/>
              <a:t> three chapters applied to first century, or that the 7 churches represent 7 stages of history.</a:t>
            </a:r>
          </a:p>
          <a:p>
            <a:pPr lvl="1"/>
            <a:r>
              <a:rPr lang="en-US" b="1" dirty="0" smtClean="0"/>
              <a:t>And that chapters 4-19 relate to occurrences which will occur in about 7 years, called “the rapture.”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 smtClean="0"/>
              <a:t>Methods of Interpretation, </a:t>
            </a:r>
            <a:r>
              <a:rPr lang="en-US" sz="3600" b="1" dirty="0" err="1" smtClean="0"/>
              <a:t>Con’t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u="sng" dirty="0" smtClean="0"/>
              <a:t>Spiritual View  </a:t>
            </a:r>
            <a:r>
              <a:rPr lang="en-US" b="1" dirty="0" smtClean="0"/>
              <a:t>-- only the presentation of great principles intended to guide and encourage followers of Christ.</a:t>
            </a:r>
          </a:p>
          <a:p>
            <a:r>
              <a:rPr lang="en-US" b="1" u="sng" dirty="0" err="1" smtClean="0"/>
              <a:t>Preterist</a:t>
            </a:r>
            <a:r>
              <a:rPr lang="en-US" b="1" u="sng" dirty="0" smtClean="0"/>
              <a:t> View </a:t>
            </a:r>
            <a:r>
              <a:rPr lang="en-US" b="1" dirty="0" smtClean="0"/>
              <a:t>– holds that the symbols Revelation relate to events of the time in which it was written.</a:t>
            </a:r>
          </a:p>
          <a:p>
            <a:pPr lvl="1"/>
            <a:r>
              <a:rPr lang="en-US" b="1" dirty="0" smtClean="0">
                <a:solidFill>
                  <a:schemeClr val="tx2"/>
                </a:solidFill>
              </a:rPr>
              <a:t>Note</a:t>
            </a:r>
            <a:r>
              <a:rPr lang="en-US" b="1" dirty="0" smtClean="0"/>
              <a:t>: </a:t>
            </a:r>
            <a:r>
              <a:rPr lang="en-US" b="1" dirty="0" smtClean="0">
                <a:solidFill>
                  <a:srgbClr val="C00000"/>
                </a:solidFill>
              </a:rPr>
              <a:t>A combination </a:t>
            </a:r>
            <a:r>
              <a:rPr lang="en-US" b="1" dirty="0" smtClean="0"/>
              <a:t>of “Spiritual” and “</a:t>
            </a:r>
            <a:r>
              <a:rPr lang="en-US" b="1" dirty="0" err="1" smtClean="0"/>
              <a:t>Preterist</a:t>
            </a:r>
            <a:r>
              <a:rPr lang="en-US" b="1" dirty="0" smtClean="0"/>
              <a:t>” views harmonize with the teaching of the Bible in general, and would make Revelation meaningful to the Christians to whom it was written as well as Christians living today.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A Brief Outline of Revelation</a:t>
            </a:r>
            <a:endParaRPr lang="en-US" b="1" dirty="0"/>
          </a:p>
        </p:txBody>
      </p:sp>
      <p:pic>
        <p:nvPicPr>
          <p:cNvPr id="2050" name="Picture 2" descr="C:\Users\Bobby\Pictures\christ among the seven lampstands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676401"/>
            <a:ext cx="7848600" cy="36576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609600" y="5638800"/>
            <a:ext cx="792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Christ Amid the 7 Golden Candlesticks, Chapters 1-3</a:t>
            </a:r>
            <a:endParaRPr 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200</TotalTime>
  <Words>1071</Words>
  <Application>Microsoft Office PowerPoint</Application>
  <PresentationFormat>On-screen Show (4:3)</PresentationFormat>
  <Paragraphs>89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Overview of Revelation – an Introduction:</vt:lpstr>
      <vt:lpstr>Introduction to Revelation – con’t</vt:lpstr>
      <vt:lpstr>Example of Apocalytic Language </vt:lpstr>
      <vt:lpstr>The Theme and Purpose of Revelation</vt:lpstr>
      <vt:lpstr>The Date for its Writing</vt:lpstr>
      <vt:lpstr>Written to the Seven Churches of Asia, Rev. 1:10-11</vt:lpstr>
      <vt:lpstr>Methods of Interpretation</vt:lpstr>
      <vt:lpstr>Methods of Interpretation, Con’t</vt:lpstr>
      <vt:lpstr>A Brief Outline of Revelation</vt:lpstr>
      <vt:lpstr>Outline of Revelation (con’t)</vt:lpstr>
      <vt:lpstr>Outline of Revelation (con’t)</vt:lpstr>
      <vt:lpstr>Outline (con’t) Chapter 12 – the dragon, the woman, &amp; man child!</vt:lpstr>
      <vt:lpstr>Outline – Chapter 13, The Two Beasts!</vt:lpstr>
      <vt:lpstr>Outline – chapter 14, 144,000 singing a new song before the throne!</vt:lpstr>
      <vt:lpstr>Outline – chapters 15-16</vt:lpstr>
      <vt:lpstr>Outline, Chapter 17 (the great Harlot upon the Beast)!</vt:lpstr>
      <vt:lpstr>Outline, Chapters 18-20</vt:lpstr>
      <vt:lpstr>Outline, chapter 20, Destiny of Satan!</vt:lpstr>
      <vt:lpstr>Outline, Chapters 21-22, The Glorious Destiny of the Redeemed</vt:lpstr>
      <vt:lpstr>Lessons For Us</vt:lpstr>
      <vt:lpstr>Lessons for Us (con’t)</vt:lpstr>
      <vt:lpstr>Conclusion: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Revelation – an Introduction:</dc:title>
  <dc:creator>Bobby</dc:creator>
  <cp:lastModifiedBy>Bobby</cp:lastModifiedBy>
  <cp:revision>23</cp:revision>
  <dcterms:created xsi:type="dcterms:W3CDTF">2015-01-09T20:26:41Z</dcterms:created>
  <dcterms:modified xsi:type="dcterms:W3CDTF">2015-01-10T02:49:23Z</dcterms:modified>
</cp:coreProperties>
</file>