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73"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3AA34E-1698-4F6E-AE27-80D57AF9A07C}"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84EF9-5589-4995-88BC-1E97A8E07F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AA34E-1698-4F6E-AE27-80D57AF9A07C}"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84EF9-5589-4995-88BC-1E97A8E07F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AA34E-1698-4F6E-AE27-80D57AF9A07C}"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84EF9-5589-4995-88BC-1E97A8E07F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AA34E-1698-4F6E-AE27-80D57AF9A07C}"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84EF9-5589-4995-88BC-1E97A8E07F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3AA34E-1698-4F6E-AE27-80D57AF9A07C}"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84EF9-5589-4995-88BC-1E97A8E07F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3AA34E-1698-4F6E-AE27-80D57AF9A07C}"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84EF9-5589-4995-88BC-1E97A8E07F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3AA34E-1698-4F6E-AE27-80D57AF9A07C}" type="datetimeFigureOut">
              <a:rPr lang="en-US" smtClean="0"/>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84EF9-5589-4995-88BC-1E97A8E07F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3AA34E-1698-4F6E-AE27-80D57AF9A07C}" type="datetimeFigureOut">
              <a:rPr lang="en-US" smtClean="0"/>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84EF9-5589-4995-88BC-1E97A8E07F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AA34E-1698-4F6E-AE27-80D57AF9A07C}" type="datetimeFigureOut">
              <a:rPr lang="en-US" smtClean="0"/>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84EF9-5589-4995-88BC-1E97A8E07F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3AA34E-1698-4F6E-AE27-80D57AF9A07C}"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84EF9-5589-4995-88BC-1E97A8E07F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3AA34E-1698-4F6E-AE27-80D57AF9A07C}"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84EF9-5589-4995-88BC-1E97A8E07F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AA34E-1698-4F6E-AE27-80D57AF9A07C}" type="datetimeFigureOut">
              <a:rPr lang="en-US" smtClean="0"/>
              <a:t>9/18/2015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84EF9-5589-4995-88BC-1E97A8E07F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smtClean="0"/>
              <a:t>Changing Directions in Life</a:t>
            </a:r>
            <a:endParaRPr lang="en-US" sz="4000" b="1" dirty="0"/>
          </a:p>
        </p:txBody>
      </p:sp>
      <p:pic>
        <p:nvPicPr>
          <p:cNvPr id="1026" name="Picture 2" descr="C:\Users\Bobby\Pictures\directions.jpg"/>
          <p:cNvPicPr>
            <a:picLocks noGrp="1" noChangeAspect="1" noChangeArrowheads="1"/>
          </p:cNvPicPr>
          <p:nvPr>
            <p:ph idx="1"/>
          </p:nvPr>
        </p:nvPicPr>
        <p:blipFill>
          <a:blip r:embed="rId2" cstate="print"/>
          <a:srcRect/>
          <a:stretch>
            <a:fillRect/>
          </a:stretch>
        </p:blipFill>
        <p:spPr bwMode="auto">
          <a:xfrm>
            <a:off x="609600" y="1600200"/>
            <a:ext cx="7924800" cy="4648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Job is one of the oldest books in the Bible. Yet </a:t>
            </a:r>
            <a:r>
              <a:rPr lang="en-US" b="1" dirty="0" smtClean="0">
                <a:solidFill>
                  <a:srgbClr val="0070C0"/>
                </a:solidFill>
              </a:rPr>
              <a:t>the pattern he followed </a:t>
            </a:r>
            <a:r>
              <a:rPr lang="en-US" b="1" dirty="0" smtClean="0"/>
              <a:t>in changing directions is </a:t>
            </a:r>
            <a:r>
              <a:rPr lang="en-US" b="1" u="sng" dirty="0" smtClean="0"/>
              <a:t>the same pattern </a:t>
            </a:r>
            <a:r>
              <a:rPr lang="en-US" b="1" dirty="0" smtClean="0"/>
              <a:t>we should follow today!  Cf. Rom. 15:4; Jas. 5:11.</a:t>
            </a:r>
          </a:p>
          <a:p>
            <a:r>
              <a:rPr lang="en-US" b="1" dirty="0" smtClean="0"/>
              <a:t>If you are </a:t>
            </a:r>
            <a:r>
              <a:rPr lang="en-US" b="1" dirty="0" smtClean="0">
                <a:solidFill>
                  <a:srgbClr val="0070C0"/>
                </a:solidFill>
              </a:rPr>
              <a:t>not a Christian</a:t>
            </a:r>
            <a:r>
              <a:rPr lang="en-US" b="1" dirty="0" smtClean="0"/>
              <a:t>, you are headed in the </a:t>
            </a:r>
            <a:r>
              <a:rPr lang="en-US" b="1" dirty="0" smtClean="0">
                <a:solidFill>
                  <a:srgbClr val="C00000"/>
                </a:solidFill>
              </a:rPr>
              <a:t>wrong direction</a:t>
            </a:r>
            <a:r>
              <a:rPr lang="en-US" b="1" dirty="0" smtClean="0"/>
              <a:t>!</a:t>
            </a:r>
          </a:p>
          <a:p>
            <a:r>
              <a:rPr lang="en-US" b="1" dirty="0" smtClean="0"/>
              <a:t>If you are an </a:t>
            </a:r>
            <a:r>
              <a:rPr lang="en-US" b="1" dirty="0" smtClean="0">
                <a:solidFill>
                  <a:srgbClr val="0070C0"/>
                </a:solidFill>
              </a:rPr>
              <a:t>unfaithful child of God </a:t>
            </a:r>
            <a:r>
              <a:rPr lang="en-US" b="1" dirty="0" smtClean="0"/>
              <a:t>you are headed in the </a:t>
            </a:r>
            <a:r>
              <a:rPr lang="en-US" b="1" dirty="0" smtClean="0">
                <a:solidFill>
                  <a:srgbClr val="C00000"/>
                </a:solidFill>
              </a:rPr>
              <a:t>wrong direction</a:t>
            </a:r>
            <a:r>
              <a:rPr lang="en-US" b="1" dirty="0" smtClean="0"/>
              <a:t>!</a:t>
            </a:r>
          </a:p>
          <a:p>
            <a:r>
              <a:rPr lang="en-US" b="1" dirty="0" smtClean="0"/>
              <a:t>Every case of conversion in the Bible is an example of one whose direction in life was dramatically changed for the better!</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Observations:</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On Occasion, each of us have discovered we were going in the </a:t>
            </a:r>
            <a:r>
              <a:rPr lang="en-US" b="1" dirty="0" smtClean="0">
                <a:solidFill>
                  <a:srgbClr val="C00000"/>
                </a:solidFill>
              </a:rPr>
              <a:t>wron</a:t>
            </a:r>
            <a:r>
              <a:rPr lang="en-US" b="1" dirty="0" smtClean="0"/>
              <a:t>g direction.</a:t>
            </a:r>
          </a:p>
          <a:p>
            <a:r>
              <a:rPr lang="en-US" b="1" dirty="0" smtClean="0"/>
              <a:t>Every case of </a:t>
            </a:r>
            <a:r>
              <a:rPr lang="en-US" b="1" dirty="0" smtClean="0">
                <a:solidFill>
                  <a:srgbClr val="0070C0"/>
                </a:solidFill>
              </a:rPr>
              <a:t>true</a:t>
            </a:r>
            <a:r>
              <a:rPr lang="en-US" b="1" dirty="0" smtClean="0"/>
              <a:t> conversion involves a change in direction.</a:t>
            </a:r>
          </a:p>
          <a:p>
            <a:r>
              <a:rPr lang="en-US" b="1" dirty="0" smtClean="0"/>
              <a:t>In the </a:t>
            </a:r>
            <a:r>
              <a:rPr lang="en-US" b="1" u="sng" dirty="0" smtClean="0"/>
              <a:t>secular</a:t>
            </a:r>
            <a:r>
              <a:rPr lang="en-US" b="1" dirty="0" smtClean="0"/>
              <a:t> world many have reached the point when they recognized a need to change directions.</a:t>
            </a:r>
          </a:p>
          <a:p>
            <a:r>
              <a:rPr lang="en-US" b="1" u="sng" dirty="0" smtClean="0"/>
              <a:t>Fact:</a:t>
            </a:r>
            <a:r>
              <a:rPr lang="en-US" b="1" dirty="0" smtClean="0"/>
              <a:t> Many have yearned for the direction of their lives to change for the better.  This is also true of many Bible characters, including Job.</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Job, When We are </a:t>
            </a:r>
            <a:r>
              <a:rPr lang="en-US" sz="4000" b="1" dirty="0" smtClean="0">
                <a:solidFill>
                  <a:srgbClr val="C00000"/>
                </a:solidFill>
              </a:rPr>
              <a:t>First</a:t>
            </a:r>
            <a:r>
              <a:rPr lang="en-US" sz="4000" b="1" dirty="0" smtClean="0"/>
              <a:t> Introduced to Him!</a:t>
            </a:r>
            <a:endParaRPr lang="en-US" sz="4000" b="1" dirty="0"/>
          </a:p>
        </p:txBody>
      </p:sp>
      <p:sp>
        <p:nvSpPr>
          <p:cNvPr id="3" name="Content Placeholder 2"/>
          <p:cNvSpPr>
            <a:spLocks noGrp="1"/>
          </p:cNvSpPr>
          <p:nvPr>
            <p:ph idx="1"/>
          </p:nvPr>
        </p:nvSpPr>
        <p:spPr/>
        <p:txBody>
          <a:bodyPr/>
          <a:lstStyle/>
          <a:p>
            <a:pPr>
              <a:buFontTx/>
              <a:buChar char="-"/>
            </a:pPr>
            <a:r>
              <a:rPr lang="en-US" b="1" dirty="0" smtClean="0"/>
              <a:t>He was a man of </a:t>
            </a:r>
            <a:r>
              <a:rPr lang="en-US" b="1" u="sng" dirty="0" smtClean="0"/>
              <a:t>Great Wealth</a:t>
            </a:r>
            <a:r>
              <a:rPr lang="en-US" b="1" dirty="0" smtClean="0"/>
              <a:t>, and had </a:t>
            </a:r>
            <a:r>
              <a:rPr lang="en-US" b="1" dirty="0" smtClean="0">
                <a:solidFill>
                  <a:srgbClr val="0070C0"/>
                </a:solidFill>
              </a:rPr>
              <a:t>the approval of God.</a:t>
            </a:r>
          </a:p>
          <a:p>
            <a:pPr>
              <a:buFontTx/>
              <a:buChar char="-"/>
            </a:pPr>
            <a:r>
              <a:rPr lang="en-US" b="1" dirty="0" smtClean="0"/>
              <a:t>His this-world situation, Job 1:1-3.</a:t>
            </a:r>
          </a:p>
          <a:p>
            <a:pPr>
              <a:buFontTx/>
              <a:buChar char="-"/>
            </a:pPr>
            <a:r>
              <a:rPr lang="en-US" b="1" dirty="0" smtClean="0"/>
              <a:t>He had God’s approval, Job 1:8. </a:t>
            </a:r>
          </a:p>
          <a:p>
            <a:pPr lvl="1">
              <a:buFontTx/>
              <a:buChar char="-"/>
            </a:pPr>
            <a:r>
              <a:rPr lang="en-US" b="1" i="1" dirty="0" smtClean="0"/>
              <a:t>“Hast thou considered </a:t>
            </a:r>
            <a:r>
              <a:rPr lang="en-US" b="1" i="1" dirty="0" smtClean="0">
                <a:solidFill>
                  <a:srgbClr val="C00000"/>
                </a:solidFill>
              </a:rPr>
              <a:t>My servant Job</a:t>
            </a:r>
            <a:r>
              <a:rPr lang="en-US" b="1" i="1" dirty="0" smtClean="0"/>
              <a:t>, that there is none like him in the earth, a perfect and an upright man, one that </a:t>
            </a:r>
            <a:r>
              <a:rPr lang="en-US" b="1" i="1" dirty="0" err="1" smtClean="0"/>
              <a:t>feareth</a:t>
            </a:r>
            <a:r>
              <a:rPr lang="en-US" b="1" i="1" dirty="0" smtClean="0"/>
              <a:t> God, and </a:t>
            </a:r>
            <a:r>
              <a:rPr lang="en-US" b="1" i="1" dirty="0" err="1" smtClean="0"/>
              <a:t>escheweth</a:t>
            </a:r>
            <a:r>
              <a:rPr lang="en-US" b="1" i="1" dirty="0" smtClean="0"/>
              <a:t> evil</a:t>
            </a:r>
            <a:r>
              <a:rPr lang="en-U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Job 29 gives a “Flash Back” of How things used to be with Job.</a:t>
            </a:r>
            <a:endParaRPr lang="en-US" sz="4000" b="1" dirty="0"/>
          </a:p>
        </p:txBody>
      </p:sp>
      <p:sp>
        <p:nvSpPr>
          <p:cNvPr id="3" name="Content Placeholder 2"/>
          <p:cNvSpPr>
            <a:spLocks noGrp="1"/>
          </p:cNvSpPr>
          <p:nvPr>
            <p:ph idx="1"/>
          </p:nvPr>
        </p:nvSpPr>
        <p:spPr/>
        <p:txBody>
          <a:bodyPr>
            <a:normAutofit fontScale="92500" lnSpcReduction="20000"/>
          </a:bodyPr>
          <a:lstStyle/>
          <a:p>
            <a:r>
              <a:rPr lang="en-US" b="1" dirty="0" smtClean="0"/>
              <a:t>God “</a:t>
            </a:r>
            <a:r>
              <a:rPr lang="en-US" b="1" i="1" dirty="0" smtClean="0"/>
              <a:t>preserved</a:t>
            </a:r>
            <a:r>
              <a:rPr lang="en-US" b="1" dirty="0" smtClean="0"/>
              <a:t>” him, vs. 2-3.</a:t>
            </a:r>
          </a:p>
          <a:p>
            <a:r>
              <a:rPr lang="en-US" b="1" dirty="0" smtClean="0"/>
              <a:t>God with “</a:t>
            </a:r>
            <a:r>
              <a:rPr lang="en-US" b="1" i="1" dirty="0" smtClean="0"/>
              <a:t>with</a:t>
            </a:r>
            <a:r>
              <a:rPr lang="en-US" b="1" dirty="0" smtClean="0"/>
              <a:t>” him and his children were “</a:t>
            </a:r>
            <a:r>
              <a:rPr lang="en-US" b="1" i="1" dirty="0" smtClean="0"/>
              <a:t>about</a:t>
            </a:r>
            <a:r>
              <a:rPr lang="en-US" b="1" dirty="0" smtClean="0"/>
              <a:t>” him, v. 5.</a:t>
            </a:r>
          </a:p>
          <a:p>
            <a:r>
              <a:rPr lang="en-US" b="1" dirty="0" smtClean="0"/>
              <a:t>Respected by both young and old, vs. 7-8.</a:t>
            </a:r>
          </a:p>
          <a:p>
            <a:r>
              <a:rPr lang="en-US" b="1" dirty="0" smtClean="0"/>
              <a:t>Dignitaries respected him, vs. 9-10.</a:t>
            </a:r>
          </a:p>
          <a:p>
            <a:r>
              <a:rPr lang="en-US" b="1" dirty="0" smtClean="0"/>
              <a:t>He was a great help to the less fortunate, vs. 12-16.</a:t>
            </a:r>
          </a:p>
          <a:p>
            <a:r>
              <a:rPr lang="en-US" b="1" dirty="0" smtClean="0"/>
              <a:t>He felt fixed for life! vs. 17-20.</a:t>
            </a:r>
          </a:p>
          <a:p>
            <a:r>
              <a:rPr lang="en-US" b="1" dirty="0" smtClean="0"/>
              <a:t>Others sought him out for his counsel, and did not talk back, vs. 21-25.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But Job’s Life Took </a:t>
            </a:r>
            <a:r>
              <a:rPr lang="en-US" sz="3600" b="1" u="sng" dirty="0" smtClean="0"/>
              <a:t>an Abrupt </a:t>
            </a:r>
            <a:r>
              <a:rPr lang="en-US" sz="3600" b="1" dirty="0" smtClean="0"/>
              <a:t>Turn in the </a:t>
            </a:r>
            <a:r>
              <a:rPr lang="en-US" sz="3600" b="1" dirty="0" smtClean="0">
                <a:solidFill>
                  <a:srgbClr val="C00000"/>
                </a:solidFill>
              </a:rPr>
              <a:t>opposite</a:t>
            </a:r>
            <a:r>
              <a:rPr lang="en-US" sz="3600" b="1" dirty="0" smtClean="0"/>
              <a:t> direction!</a:t>
            </a:r>
            <a:endParaRPr lang="en-US" sz="3600" b="1" dirty="0"/>
          </a:p>
        </p:txBody>
      </p:sp>
      <p:sp>
        <p:nvSpPr>
          <p:cNvPr id="3" name="Content Placeholder 2"/>
          <p:cNvSpPr>
            <a:spLocks noGrp="1"/>
          </p:cNvSpPr>
          <p:nvPr>
            <p:ph idx="1"/>
          </p:nvPr>
        </p:nvSpPr>
        <p:spPr/>
        <p:txBody>
          <a:bodyPr>
            <a:normAutofit fontScale="92500" lnSpcReduction="10000"/>
          </a:bodyPr>
          <a:lstStyle/>
          <a:p>
            <a:r>
              <a:rPr lang="en-US" b="1" dirty="0" smtClean="0"/>
              <a:t>Note the </a:t>
            </a:r>
            <a:r>
              <a:rPr lang="en-US" b="1" dirty="0" smtClean="0">
                <a:solidFill>
                  <a:srgbClr val="0070C0"/>
                </a:solidFill>
              </a:rPr>
              <a:t>conversation</a:t>
            </a:r>
            <a:r>
              <a:rPr lang="en-US" b="1" dirty="0" smtClean="0"/>
              <a:t> between God and Satan, Job 1:6-12.</a:t>
            </a:r>
          </a:p>
          <a:p>
            <a:r>
              <a:rPr lang="en-US" b="1" dirty="0" smtClean="0"/>
              <a:t>Observe the step by step </a:t>
            </a:r>
            <a:r>
              <a:rPr lang="en-US" b="1" u="sng" dirty="0" smtClean="0"/>
              <a:t>downward</a:t>
            </a:r>
            <a:r>
              <a:rPr lang="en-US" b="1" dirty="0" smtClean="0"/>
              <a:t> turn:</a:t>
            </a:r>
          </a:p>
          <a:p>
            <a:pPr lvl="1"/>
            <a:r>
              <a:rPr lang="en-US" b="1" dirty="0" smtClean="0"/>
              <a:t>Oxen and donkeys taken, v. 3,14-15.</a:t>
            </a:r>
          </a:p>
          <a:p>
            <a:pPr lvl="1"/>
            <a:r>
              <a:rPr lang="en-US" b="1" dirty="0" smtClean="0"/>
              <a:t>Other animals, and servants, consumed by fire, v. 16.</a:t>
            </a:r>
          </a:p>
          <a:p>
            <a:pPr lvl="1"/>
            <a:r>
              <a:rPr lang="en-US" b="1" dirty="0" smtClean="0"/>
              <a:t>Chaldeans killed more servants; took away his camels, v. 17.</a:t>
            </a:r>
          </a:p>
          <a:p>
            <a:pPr lvl="1"/>
            <a:r>
              <a:rPr lang="en-US" b="1" dirty="0" smtClean="0"/>
              <a:t>All ten of his children died in another calamity, v. 18-19.</a:t>
            </a:r>
          </a:p>
          <a:p>
            <a:pPr lvl="2"/>
            <a:r>
              <a:rPr lang="en-US" b="1" dirty="0" smtClean="0"/>
              <a:t>Note His response: Job 1:20-22.</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But </a:t>
            </a:r>
            <a:r>
              <a:rPr lang="en-US" b="1" u="sng" dirty="0" smtClean="0"/>
              <a:t>Satan</a:t>
            </a:r>
            <a:r>
              <a:rPr lang="en-US" b="1" dirty="0" smtClean="0"/>
              <a:t> Was </a:t>
            </a:r>
            <a:r>
              <a:rPr lang="en-US" b="1" dirty="0" smtClean="0">
                <a:solidFill>
                  <a:srgbClr val="C00000"/>
                </a:solidFill>
              </a:rPr>
              <a:t>Not Through </a:t>
            </a:r>
            <a:r>
              <a:rPr lang="en-US" b="1" dirty="0" smtClean="0"/>
              <a:t>with Him! Job 2:3-5</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Smitten </a:t>
            </a:r>
            <a:r>
              <a:rPr lang="en-US" b="1" u="sng" dirty="0" smtClean="0"/>
              <a:t>with boils </a:t>
            </a:r>
            <a:r>
              <a:rPr lang="en-US" b="1" dirty="0" smtClean="0"/>
              <a:t>from his feet to his head, Job 2:7.</a:t>
            </a:r>
          </a:p>
          <a:p>
            <a:r>
              <a:rPr lang="en-US" b="1" dirty="0" smtClean="0">
                <a:solidFill>
                  <a:srgbClr val="C00000"/>
                </a:solidFill>
              </a:rPr>
              <a:t>His wife </a:t>
            </a:r>
            <a:r>
              <a:rPr lang="en-US" b="1" dirty="0" smtClean="0"/>
              <a:t>said “</a:t>
            </a:r>
            <a:r>
              <a:rPr lang="en-US" b="1" i="1" dirty="0" smtClean="0"/>
              <a:t>curse God and die</a:t>
            </a:r>
            <a:r>
              <a:rPr lang="en-US" b="1" dirty="0" smtClean="0"/>
              <a:t>,” Job 2:9</a:t>
            </a:r>
          </a:p>
          <a:p>
            <a:r>
              <a:rPr lang="en-US" b="1" dirty="0" smtClean="0">
                <a:solidFill>
                  <a:srgbClr val="0070C0"/>
                </a:solidFill>
              </a:rPr>
              <a:t>His friends </a:t>
            </a:r>
            <a:r>
              <a:rPr lang="en-US" b="1" dirty="0" smtClean="0"/>
              <a:t>came to “</a:t>
            </a:r>
            <a:r>
              <a:rPr lang="en-US" b="1" i="1" dirty="0" smtClean="0"/>
              <a:t>comfort him</a:t>
            </a:r>
            <a:r>
              <a:rPr lang="en-US" b="1" dirty="0" smtClean="0"/>
              <a:t>,” v. 11.</a:t>
            </a:r>
          </a:p>
          <a:p>
            <a:pPr lvl="1"/>
            <a:r>
              <a:rPr lang="en-US" b="1" dirty="0" smtClean="0"/>
              <a:t>Their initial response, Job 2:12-13.</a:t>
            </a:r>
          </a:p>
          <a:p>
            <a:pPr lvl="1"/>
            <a:r>
              <a:rPr lang="en-US" b="1" dirty="0" smtClean="0"/>
              <a:t>But soon they became “</a:t>
            </a:r>
            <a:r>
              <a:rPr lang="en-US" b="1" i="1" dirty="0" smtClean="0"/>
              <a:t>miserable comforters</a:t>
            </a:r>
            <a:r>
              <a:rPr lang="en-US" b="1" dirty="0" smtClean="0"/>
              <a:t>,” Job 16:2 – in essence, telling Job “all your troubles have come upon you because you are a terrible sinner.”</a:t>
            </a:r>
          </a:p>
          <a:p>
            <a:pPr lvl="1"/>
            <a:r>
              <a:rPr lang="en-US" b="1" u="sng" dirty="0" smtClean="0"/>
              <a:t>Note</a:t>
            </a:r>
            <a:r>
              <a:rPr lang="en-US" b="1" dirty="0" smtClean="0"/>
              <a:t>: Neither Job or his friends were privy to the discussion between God and Satan, Job 1:6-12.</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But in Chapter 42 </a:t>
            </a:r>
            <a:r>
              <a:rPr lang="en-US" sz="3600" b="1" u="sng" dirty="0" smtClean="0"/>
              <a:t>the direction </a:t>
            </a:r>
            <a:r>
              <a:rPr lang="en-US" sz="3600" b="1" dirty="0" smtClean="0"/>
              <a:t>of Job’s Life took a </a:t>
            </a:r>
            <a:r>
              <a:rPr lang="en-US" sz="3600" b="1" dirty="0" smtClean="0">
                <a:solidFill>
                  <a:srgbClr val="0070C0"/>
                </a:solidFill>
              </a:rPr>
              <a:t>dramatic turn for the Better</a:t>
            </a:r>
            <a:r>
              <a:rPr lang="en-US" sz="3600" b="1" dirty="0" smtClean="0"/>
              <a:t>!</a:t>
            </a:r>
            <a:endParaRPr lang="en-US" sz="3600" b="1" dirty="0"/>
          </a:p>
        </p:txBody>
      </p:sp>
      <p:sp>
        <p:nvSpPr>
          <p:cNvPr id="3" name="Content Placeholder 2"/>
          <p:cNvSpPr>
            <a:spLocks noGrp="1"/>
          </p:cNvSpPr>
          <p:nvPr>
            <p:ph idx="1"/>
          </p:nvPr>
        </p:nvSpPr>
        <p:spPr/>
        <p:txBody>
          <a:bodyPr>
            <a:normAutofit fontScale="92500" lnSpcReduction="10000"/>
          </a:bodyPr>
          <a:lstStyle/>
          <a:p>
            <a:r>
              <a:rPr lang="en-US" b="1" dirty="0" smtClean="0"/>
              <a:t>Job acknowledged </a:t>
            </a:r>
            <a:r>
              <a:rPr lang="en-US" b="1" dirty="0" smtClean="0">
                <a:solidFill>
                  <a:srgbClr val="C00000"/>
                </a:solidFill>
              </a:rPr>
              <a:t>the greatness of God</a:t>
            </a:r>
            <a:r>
              <a:rPr lang="en-US" b="1" dirty="0" smtClean="0"/>
              <a:t>, vs. 1-2.</a:t>
            </a:r>
          </a:p>
          <a:p>
            <a:r>
              <a:rPr lang="en-US" b="1" dirty="0" smtClean="0"/>
              <a:t>Job acknowledged his </a:t>
            </a:r>
            <a:r>
              <a:rPr lang="en-US" b="1" dirty="0" smtClean="0">
                <a:solidFill>
                  <a:srgbClr val="0070C0"/>
                </a:solidFill>
              </a:rPr>
              <a:t>own</a:t>
            </a:r>
            <a:r>
              <a:rPr lang="en-US" b="1" dirty="0" smtClean="0">
                <a:solidFill>
                  <a:srgbClr val="0070C0"/>
                </a:solidFill>
              </a:rPr>
              <a:t> </a:t>
            </a:r>
            <a:r>
              <a:rPr lang="en-US" b="1" dirty="0" smtClean="0">
                <a:solidFill>
                  <a:srgbClr val="0070C0"/>
                </a:solidFill>
              </a:rPr>
              <a:t>ignorance</a:t>
            </a:r>
            <a:r>
              <a:rPr lang="en-US" b="1" dirty="0" smtClean="0"/>
              <a:t>, 42:3.</a:t>
            </a:r>
          </a:p>
          <a:p>
            <a:r>
              <a:rPr lang="en-US" b="1" dirty="0" smtClean="0"/>
              <a:t>Job exercised </a:t>
            </a:r>
            <a:r>
              <a:rPr lang="en-US" b="1" dirty="0" smtClean="0">
                <a:solidFill>
                  <a:srgbClr val="C00000"/>
                </a:solidFill>
              </a:rPr>
              <a:t>the power of prayer</a:t>
            </a:r>
            <a:r>
              <a:rPr lang="en-US" b="1" dirty="0" smtClean="0"/>
              <a:t>, 42:4, 7-8, 10. </a:t>
            </a:r>
          </a:p>
          <a:p>
            <a:r>
              <a:rPr lang="en-US" b="1" dirty="0" smtClean="0"/>
              <a:t>He </a:t>
            </a:r>
            <a:r>
              <a:rPr lang="en-US" b="1" dirty="0" smtClean="0">
                <a:solidFill>
                  <a:srgbClr val="0070C0"/>
                </a:solidFill>
              </a:rPr>
              <a:t>humbled himself </a:t>
            </a:r>
            <a:r>
              <a:rPr lang="en-US" b="1" dirty="0" smtClean="0"/>
              <a:t>in genuine penitence, 42:3-6.</a:t>
            </a:r>
          </a:p>
          <a:p>
            <a:r>
              <a:rPr lang="en-US" b="1" dirty="0" smtClean="0"/>
              <a:t>The Lord </a:t>
            </a:r>
            <a:r>
              <a:rPr lang="en-US" b="1" i="1" dirty="0" smtClean="0"/>
              <a:t>“gave Job </a:t>
            </a:r>
            <a:r>
              <a:rPr lang="en-US" b="1" i="1" dirty="0" smtClean="0">
                <a:solidFill>
                  <a:srgbClr val="C00000"/>
                </a:solidFill>
              </a:rPr>
              <a:t>twice as much </a:t>
            </a:r>
            <a:r>
              <a:rPr lang="en-US" b="1" i="1" dirty="0" smtClean="0"/>
              <a:t>as he had before,” </a:t>
            </a:r>
            <a:r>
              <a:rPr lang="en-US" b="1" dirty="0" smtClean="0"/>
              <a:t>42:10-12.</a:t>
            </a:r>
          </a:p>
          <a:p>
            <a:r>
              <a:rPr lang="en-US" b="1" dirty="0" smtClean="0"/>
              <a:t>After this he lived 140 years, saw his sons, and sons’ sons even to four generations, 42:18.</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Many who had </a:t>
            </a:r>
            <a:r>
              <a:rPr lang="en-US" sz="3600" b="1" dirty="0" smtClean="0">
                <a:solidFill>
                  <a:srgbClr val="C00000"/>
                </a:solidFill>
              </a:rPr>
              <a:t>Deserted Job </a:t>
            </a:r>
            <a:r>
              <a:rPr lang="en-US" sz="3600" b="1" dirty="0" smtClean="0"/>
              <a:t>in his affliction, now </a:t>
            </a:r>
            <a:r>
              <a:rPr lang="en-US" sz="3600" b="1" dirty="0" smtClean="0">
                <a:solidFill>
                  <a:srgbClr val="0070C0"/>
                </a:solidFill>
              </a:rPr>
              <a:t>gravitate to him</a:t>
            </a:r>
            <a:r>
              <a:rPr lang="en-US" sz="3600" b="1" dirty="0" smtClean="0"/>
              <a:t>!</a:t>
            </a:r>
            <a:endParaRPr lang="en-US" sz="3600" b="1" dirty="0"/>
          </a:p>
        </p:txBody>
      </p:sp>
      <p:sp>
        <p:nvSpPr>
          <p:cNvPr id="3" name="Content Placeholder 2"/>
          <p:cNvSpPr>
            <a:spLocks noGrp="1"/>
          </p:cNvSpPr>
          <p:nvPr>
            <p:ph idx="1"/>
          </p:nvPr>
        </p:nvSpPr>
        <p:spPr/>
        <p:txBody>
          <a:bodyPr>
            <a:normAutofit lnSpcReduction="10000"/>
          </a:bodyPr>
          <a:lstStyle/>
          <a:p>
            <a:r>
              <a:rPr lang="en-US" sz="2800" b="1" u="sng" dirty="0" smtClean="0"/>
              <a:t>Job 42:11</a:t>
            </a:r>
            <a:r>
              <a:rPr lang="en-US" sz="2800" b="1" dirty="0" smtClean="0"/>
              <a:t>: “</a:t>
            </a:r>
            <a:r>
              <a:rPr lang="en-US" sz="2800" b="1" i="1" dirty="0" smtClean="0"/>
              <a:t>Then came there unto him all his brethren, and all his sisters, and all they had been of his acquaintance before, and did eat bread with him in his house, and they bemoaned him, and comforted him over all the evil that the Lord had brought upon him; every man also gave him a piece of money, and everyone an erring of gold.”</a:t>
            </a:r>
          </a:p>
          <a:p>
            <a:r>
              <a:rPr lang="en-US" sz="2800" b="1" dirty="0" smtClean="0"/>
              <a:t>But </a:t>
            </a:r>
            <a:r>
              <a:rPr lang="en-US" sz="2800" b="1" dirty="0" smtClean="0">
                <a:solidFill>
                  <a:srgbClr val="C00000"/>
                </a:solidFill>
              </a:rPr>
              <a:t>where were they </a:t>
            </a:r>
            <a:r>
              <a:rPr lang="en-US" sz="2800" b="1" dirty="0" smtClean="0"/>
              <a:t>when Job was in </a:t>
            </a:r>
            <a:r>
              <a:rPr lang="en-US" sz="2800" b="1" dirty="0" smtClean="0">
                <a:solidFill>
                  <a:srgbClr val="0070C0"/>
                </a:solidFill>
              </a:rPr>
              <a:t>the midst of his affliction??</a:t>
            </a:r>
            <a:r>
              <a:rPr lang="en-US" sz="2800" b="1" dirty="0" smtClean="0"/>
              <a:t>  Note Job 19:14-19.</a:t>
            </a:r>
          </a:p>
          <a:p>
            <a:r>
              <a:rPr lang="en-US" sz="2800" b="1" dirty="0" smtClean="0"/>
              <a:t>Yet Job apparently was both forgiving and receptive of them!  Would you, or I, responded that way?</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The Directions in Job’s Life </a:t>
            </a:r>
            <a:r>
              <a:rPr lang="en-US" sz="3600" b="1" dirty="0" smtClean="0">
                <a:solidFill>
                  <a:srgbClr val="C00000"/>
                </a:solidFill>
              </a:rPr>
              <a:t>Changed Dramatically for the Better!</a:t>
            </a:r>
            <a:r>
              <a:rPr lang="en-US" sz="3600" b="1" dirty="0" smtClean="0"/>
              <a:t>  </a:t>
            </a:r>
            <a:r>
              <a:rPr lang="en-US" sz="3600" b="1" u="sng" dirty="0" smtClean="0"/>
              <a:t>Why</a:t>
            </a:r>
            <a:r>
              <a:rPr lang="en-US" sz="3600" b="1" dirty="0" smtClean="0"/>
              <a:t>?</a:t>
            </a:r>
            <a:endParaRPr lang="en-US" sz="3600" b="1" dirty="0"/>
          </a:p>
        </p:txBody>
      </p:sp>
      <p:sp>
        <p:nvSpPr>
          <p:cNvPr id="3" name="Content Placeholder 2"/>
          <p:cNvSpPr>
            <a:spLocks noGrp="1"/>
          </p:cNvSpPr>
          <p:nvPr>
            <p:ph idx="1"/>
          </p:nvPr>
        </p:nvSpPr>
        <p:spPr/>
        <p:txBody>
          <a:bodyPr>
            <a:normAutofit fontScale="92500" lnSpcReduction="10000"/>
          </a:bodyPr>
          <a:lstStyle/>
          <a:p>
            <a:r>
              <a:rPr lang="en-US" b="1" dirty="0" smtClean="0"/>
              <a:t>Job acknowledged </a:t>
            </a:r>
            <a:r>
              <a:rPr lang="en-US" b="1" dirty="0" smtClean="0">
                <a:solidFill>
                  <a:srgbClr val="0070C0"/>
                </a:solidFill>
              </a:rPr>
              <a:t>the greatness of God</a:t>
            </a:r>
            <a:r>
              <a:rPr lang="en-US" b="1" dirty="0" smtClean="0"/>
              <a:t>.</a:t>
            </a:r>
          </a:p>
          <a:p>
            <a:r>
              <a:rPr lang="en-US" b="1" dirty="0" smtClean="0"/>
              <a:t>He acknowledged </a:t>
            </a:r>
            <a:r>
              <a:rPr lang="en-US" b="1" dirty="0" smtClean="0">
                <a:solidFill>
                  <a:srgbClr val="C00000"/>
                </a:solidFill>
              </a:rPr>
              <a:t>his own ignorance</a:t>
            </a:r>
            <a:r>
              <a:rPr lang="en-US" b="1" dirty="0" smtClean="0"/>
              <a:t>.</a:t>
            </a:r>
          </a:p>
          <a:p>
            <a:r>
              <a:rPr lang="en-US" b="1" dirty="0" smtClean="0"/>
              <a:t>He exercised the </a:t>
            </a:r>
            <a:r>
              <a:rPr lang="en-US" b="1" dirty="0" smtClean="0">
                <a:solidFill>
                  <a:srgbClr val="0070C0"/>
                </a:solidFill>
              </a:rPr>
              <a:t>power of prayer</a:t>
            </a:r>
            <a:r>
              <a:rPr lang="en-US" b="1" dirty="0" smtClean="0"/>
              <a:t>.</a:t>
            </a:r>
          </a:p>
          <a:p>
            <a:r>
              <a:rPr lang="en-US" b="1" dirty="0" smtClean="0"/>
              <a:t>He humbled himself in </a:t>
            </a:r>
            <a:r>
              <a:rPr lang="en-US" b="1" dirty="0" smtClean="0">
                <a:solidFill>
                  <a:srgbClr val="C00000"/>
                </a:solidFill>
              </a:rPr>
              <a:t>genuine repentance</a:t>
            </a:r>
            <a:r>
              <a:rPr lang="en-US" b="1" dirty="0" smtClean="0"/>
              <a:t>.</a:t>
            </a:r>
          </a:p>
          <a:p>
            <a:r>
              <a:rPr lang="en-US" b="1" dirty="0" smtClean="0"/>
              <a:t>Though he, in the midst of his afflictions, was falsely accused, </a:t>
            </a:r>
            <a:r>
              <a:rPr lang="en-US" b="1" dirty="0" smtClean="0">
                <a:solidFill>
                  <a:srgbClr val="0070C0"/>
                </a:solidFill>
              </a:rPr>
              <a:t>Job  refused to turn from God</a:t>
            </a:r>
            <a:r>
              <a:rPr lang="en-US" b="1" dirty="0"/>
              <a:t>!</a:t>
            </a:r>
            <a:r>
              <a:rPr lang="en-US" b="1" dirty="0" smtClean="0"/>
              <a:t>  Note Job 13:15.</a:t>
            </a:r>
          </a:p>
          <a:p>
            <a:r>
              <a:rPr lang="en-US" b="1" dirty="0" smtClean="0"/>
              <a:t>Job was a </a:t>
            </a:r>
            <a:r>
              <a:rPr lang="en-US" b="1" u="sng" dirty="0" smtClean="0"/>
              <a:t>good</a:t>
            </a:r>
            <a:r>
              <a:rPr lang="en-US" b="1" dirty="0" smtClean="0"/>
              <a:t> man </a:t>
            </a:r>
            <a:r>
              <a:rPr lang="en-US" b="1" dirty="0" smtClean="0">
                <a:solidFill>
                  <a:srgbClr val="C00000"/>
                </a:solidFill>
              </a:rPr>
              <a:t>before</a:t>
            </a:r>
            <a:r>
              <a:rPr lang="en-US" b="1" dirty="0" smtClean="0"/>
              <a:t> he was afflicted; he was a </a:t>
            </a:r>
            <a:r>
              <a:rPr lang="en-US" b="1" u="sng" dirty="0" smtClean="0"/>
              <a:t>better</a:t>
            </a:r>
            <a:r>
              <a:rPr lang="en-US" b="1" dirty="0" smtClean="0"/>
              <a:t> man </a:t>
            </a:r>
            <a:r>
              <a:rPr lang="en-US" b="1" dirty="0" smtClean="0">
                <a:solidFill>
                  <a:srgbClr val="0070C0"/>
                </a:solidFill>
              </a:rPr>
              <a:t>after</a:t>
            </a:r>
            <a:r>
              <a:rPr lang="en-US" b="1" dirty="0" smtClean="0"/>
              <a:t> he was afflicted.</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856</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Changing Directions in Life</vt:lpstr>
      <vt:lpstr>Observations:</vt:lpstr>
      <vt:lpstr>Job, When We are First Introduced to Him!</vt:lpstr>
      <vt:lpstr>Job 29 gives a “Flash Back” of How things used to be with Job.</vt:lpstr>
      <vt:lpstr>But Job’s Life Took an Abrupt Turn in the opposite direction!</vt:lpstr>
      <vt:lpstr>But Satan Was Not Through with Him! Job 2:3-5</vt:lpstr>
      <vt:lpstr>But in Chapter 42 the direction of Job’s Life took a dramatic turn for the Better!</vt:lpstr>
      <vt:lpstr>Many who had Deserted Job in his affliction, now gravitate to him!</vt:lpstr>
      <vt:lpstr>The Directions in Job’s Life Changed Dramatically for the Better!  Why?</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Direction in Life</dc:title>
  <dc:creator>Bobby</dc:creator>
  <cp:lastModifiedBy>Bobby</cp:lastModifiedBy>
  <cp:revision>12</cp:revision>
  <dcterms:created xsi:type="dcterms:W3CDTF">2015-09-19T01:43:00Z</dcterms:created>
  <dcterms:modified xsi:type="dcterms:W3CDTF">2015-09-19T02:46:40Z</dcterms:modified>
</cp:coreProperties>
</file>