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37" autoAdjust="0"/>
  </p:normalViewPr>
  <p:slideViewPr>
    <p:cSldViewPr>
      <p:cViewPr varScale="1">
        <p:scale>
          <a:sx n="55" d="100"/>
          <a:sy n="55" d="100"/>
        </p:scale>
        <p:origin x="-115"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88126" name="Freeform 30"/>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388127" name="Freeform 31"/>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388107" name="Freeform 11"/>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388108" name="Freeform 12"/>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388109" name="Freeform 13"/>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388110" name="Freeform 14"/>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388111"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388114" name="Freeform 18"/>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388115" name="Freeform 19"/>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388116" name="Freeform 20"/>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388117" name="Freeform 21"/>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388118" name="Freeform 22"/>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r>
              <a:rPr lang="en-US" smtClean="0"/>
              <a:t>Click to edit Master title style</a:t>
            </a:r>
            <a:endParaRPr lang="en-US"/>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smtClean="0"/>
              <a:t>Click to edit Master subtitle style</a:t>
            </a:r>
            <a:endParaRPr lang="en-US"/>
          </a:p>
        </p:txBody>
      </p:sp>
      <p:sp>
        <p:nvSpPr>
          <p:cNvPr id="388121" name="Rectangle 25"/>
          <p:cNvSpPr>
            <a:spLocks noGrp="1" noChangeArrowheads="1"/>
          </p:cNvSpPr>
          <p:nvPr>
            <p:ph type="dt" sz="quarter" idx="2"/>
          </p:nvPr>
        </p:nvSpPr>
        <p:spPr/>
        <p:txBody>
          <a:bodyPr/>
          <a:lstStyle>
            <a:lvl1pPr>
              <a:defRPr/>
            </a:lvl1pPr>
          </a:lstStyle>
          <a:p>
            <a:endParaRPr lang="en-US"/>
          </a:p>
        </p:txBody>
      </p:sp>
      <p:sp>
        <p:nvSpPr>
          <p:cNvPr id="388122" name="Rectangle 26"/>
          <p:cNvSpPr>
            <a:spLocks noGrp="1" noChangeArrowheads="1"/>
          </p:cNvSpPr>
          <p:nvPr>
            <p:ph type="sldNum" sz="quarter" idx="4"/>
          </p:nvPr>
        </p:nvSpPr>
        <p:spPr/>
        <p:txBody>
          <a:bodyPr/>
          <a:lstStyle>
            <a:lvl1pPr>
              <a:defRPr/>
            </a:lvl1pPr>
          </a:lstStyle>
          <a:p>
            <a:fld id="{5A2DDBB3-2AA5-4F4A-B40A-7D0C7985E726}" type="slidenum">
              <a:rPr lang="en-US"/>
              <a:pPr/>
              <a:t>‹#›</a:t>
            </a:fld>
            <a:endParaRPr lang="en-US"/>
          </a:p>
        </p:txBody>
      </p:sp>
      <p:sp>
        <p:nvSpPr>
          <p:cNvPr id="388123" name="Rectangle 27"/>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B3BCDC-7DC6-4658-B0B6-EF70149945C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B4472C-74B9-4F52-810A-FA74F49734A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DA2703-0C10-49B5-87E3-A9A691B3236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0296C7-A053-4C67-AC61-43CDEC1681B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441D40-5DB6-4CCB-A021-E353F6E87D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7BB916C-8267-45A9-AFA5-4E79849342D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BDE96F-913D-4D2A-AE35-A42B0CEC0E8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8B08410-43F7-4229-8B8A-CF7E5E1087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2DA117-E330-47A5-A41E-8375375CA09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BBCB89-B84A-48FE-A9B6-F161DBFAB1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87077" name="Freeform 5"/>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387078" name="Freeform 6"/>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387083" name="Freeform 11"/>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387084" name="Freeform 12"/>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387085" name="Freeform 13"/>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387086" name="Freeform 14"/>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387087"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387090" name="Freeform 18"/>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387091" name="Freeform 19"/>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387092" name="Freeform 20"/>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387093" name="Freeform 21"/>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387094" name="Freeform 22"/>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387095" name="Rectangle 23"/>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8563453-5AED-4FC9-9D0D-71A84668D31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solidFill>
                  <a:schemeClr val="tx1"/>
                </a:solidFill>
                <a:effectLst/>
                <a:latin typeface="Times New Roman" pitchFamily="18" charset="0"/>
                <a:cs typeface="Times New Roman" pitchFamily="18" charset="0"/>
              </a:rPr>
              <a:t>Making Our Worship More Effective:</a:t>
            </a:r>
            <a:endParaRPr lang="en-US" sz="3600" b="1" dirty="0">
              <a:solidFill>
                <a:schemeClr val="tx1"/>
              </a:solidFill>
              <a:effectLst/>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b="1" dirty="0" smtClean="0">
                <a:solidFill>
                  <a:srgbClr val="FFFF00"/>
                </a:solidFill>
                <a:latin typeface="Times New Roman" pitchFamily="18" charset="0"/>
                <a:cs typeface="Times New Roman" pitchFamily="18" charset="0"/>
              </a:rPr>
              <a:t>God is Creator </a:t>
            </a:r>
            <a:r>
              <a:rPr lang="en-US" b="1" dirty="0" smtClean="0">
                <a:latin typeface="Times New Roman" pitchFamily="18" charset="0"/>
                <a:cs typeface="Times New Roman" pitchFamily="18" charset="0"/>
              </a:rPr>
              <a:t>(Gen. 1:26-27. In Him, we live, move, and have our being, Acts 17:28, and To Him We must give account, 2 Cor. 5:10.</a:t>
            </a:r>
          </a:p>
          <a:p>
            <a:r>
              <a:rPr lang="en-US" b="1" dirty="0" smtClean="0">
                <a:latin typeface="Times New Roman" pitchFamily="18" charset="0"/>
                <a:cs typeface="Times New Roman" pitchFamily="18" charset="0"/>
              </a:rPr>
              <a:t>God </a:t>
            </a:r>
            <a:r>
              <a:rPr lang="en-US" b="1" dirty="0" smtClean="0">
                <a:solidFill>
                  <a:srgbClr val="FFFF00"/>
                </a:solidFill>
                <a:latin typeface="Times New Roman" pitchFamily="18" charset="0"/>
                <a:cs typeface="Times New Roman" pitchFamily="18" charset="0"/>
              </a:rPr>
              <a:t>wants</a:t>
            </a:r>
            <a:r>
              <a:rPr lang="en-US" b="1" dirty="0" smtClean="0">
                <a:latin typeface="Times New Roman" pitchFamily="18" charset="0"/>
                <a:cs typeface="Times New Roman" pitchFamily="18" charset="0"/>
              </a:rPr>
              <a:t> us to worship Him, John 4:23-24.</a:t>
            </a:r>
          </a:p>
          <a:p>
            <a:r>
              <a:rPr lang="en-US" b="1" dirty="0" smtClean="0">
                <a:latin typeface="Times New Roman" pitchFamily="18" charset="0"/>
                <a:cs typeface="Times New Roman" pitchFamily="18" charset="0"/>
              </a:rPr>
              <a:t>Not only should we worship God; we should make our worship </a:t>
            </a:r>
            <a:r>
              <a:rPr lang="en-US" b="1" dirty="0" smtClean="0">
                <a:solidFill>
                  <a:srgbClr val="FFFF00"/>
                </a:solidFill>
                <a:latin typeface="Times New Roman" pitchFamily="18" charset="0"/>
                <a:cs typeface="Times New Roman" pitchFamily="18" charset="0"/>
              </a:rPr>
              <a:t>as effective </a:t>
            </a:r>
            <a:r>
              <a:rPr lang="en-US" b="1" dirty="0" smtClean="0">
                <a:latin typeface="Times New Roman" pitchFamily="18" charset="0"/>
                <a:cs typeface="Times New Roman" pitchFamily="18" charset="0"/>
              </a:rPr>
              <a:t>as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effectLst/>
                <a:latin typeface="Times New Roman" pitchFamily="18" charset="0"/>
                <a:cs typeface="Times New Roman" pitchFamily="18" charset="0"/>
              </a:rPr>
              <a:t>But What Does it </a:t>
            </a:r>
            <a:r>
              <a:rPr lang="en-US" b="1" dirty="0" smtClean="0">
                <a:solidFill>
                  <a:srgbClr val="FFFF00"/>
                </a:solidFill>
                <a:effectLst/>
                <a:latin typeface="Times New Roman" pitchFamily="18" charset="0"/>
                <a:cs typeface="Times New Roman" pitchFamily="18" charset="0"/>
              </a:rPr>
              <a:t>Mean</a:t>
            </a:r>
            <a:r>
              <a:rPr lang="en-US" b="1" dirty="0" smtClean="0">
                <a:solidFill>
                  <a:schemeClr val="tx1"/>
                </a:solidFill>
                <a:effectLst/>
                <a:latin typeface="Times New Roman" pitchFamily="18" charset="0"/>
                <a:cs typeface="Times New Roman" pitchFamily="18" charset="0"/>
              </a:rPr>
              <a:t> to Worship?</a:t>
            </a:r>
            <a:endParaRPr lang="en-US"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Old Testament (</a:t>
            </a:r>
            <a:r>
              <a:rPr lang="en-US" b="1" i="1" dirty="0" err="1" smtClean="0">
                <a:latin typeface="Times New Roman" pitchFamily="18" charset="0"/>
                <a:cs typeface="Times New Roman" pitchFamily="18" charset="0"/>
              </a:rPr>
              <a:t>Shachlah</a:t>
            </a:r>
            <a:r>
              <a:rPr lang="en-US" b="1" dirty="0" smtClean="0">
                <a:latin typeface="Times New Roman" pitchFamily="18" charset="0"/>
                <a:cs typeface="Times New Roman" pitchFamily="18" charset="0"/>
              </a:rPr>
              <a:t>).</a:t>
            </a:r>
          </a:p>
          <a:p>
            <a:pPr lvl="1"/>
            <a:r>
              <a:rPr lang="en-US" b="1" dirty="0" smtClean="0">
                <a:latin typeface="Times New Roman" pitchFamily="18" charset="0"/>
                <a:cs typeface="Times New Roman" pitchFamily="18" charset="0"/>
              </a:rPr>
              <a:t>“To worship, </a:t>
            </a:r>
            <a:r>
              <a:rPr lang="en-US" b="1" dirty="0" smtClean="0">
                <a:solidFill>
                  <a:srgbClr val="FFFF00"/>
                </a:solidFill>
                <a:latin typeface="Times New Roman" pitchFamily="18" charset="0"/>
                <a:cs typeface="Times New Roman" pitchFamily="18" charset="0"/>
              </a:rPr>
              <a:t>prostrate oneself</a:t>
            </a:r>
            <a:r>
              <a:rPr lang="en-US" b="1" dirty="0" smtClean="0">
                <a:latin typeface="Times New Roman" pitchFamily="18" charset="0"/>
                <a:cs typeface="Times New Roman" pitchFamily="18" charset="0"/>
              </a:rPr>
              <a:t>, bow down,” Ex. 34:8; 4:31.</a:t>
            </a:r>
          </a:p>
          <a:p>
            <a:r>
              <a:rPr lang="en-US" b="1" dirty="0" smtClean="0">
                <a:latin typeface="Times New Roman" pitchFamily="18" charset="0"/>
                <a:cs typeface="Times New Roman" pitchFamily="18" charset="0"/>
              </a:rPr>
              <a:t>New Testament (</a:t>
            </a:r>
            <a:r>
              <a:rPr lang="en-US" b="1" i="1" dirty="0" err="1" smtClean="0">
                <a:latin typeface="Times New Roman" pitchFamily="18" charset="0"/>
                <a:cs typeface="Times New Roman" pitchFamily="18" charset="0"/>
              </a:rPr>
              <a:t>Proskuneo</a:t>
            </a:r>
            <a:r>
              <a:rPr lang="en-US" b="1" dirty="0" smtClean="0">
                <a:latin typeface="Times New Roman" pitchFamily="18" charset="0"/>
                <a:cs typeface="Times New Roman" pitchFamily="18" charset="0"/>
              </a:rPr>
              <a:t>).</a:t>
            </a:r>
          </a:p>
          <a:p>
            <a:pPr lvl="1"/>
            <a:r>
              <a:rPr lang="en-US" b="1" dirty="0" smtClean="0">
                <a:latin typeface="Times New Roman" pitchFamily="18" charset="0"/>
                <a:cs typeface="Times New Roman" pitchFamily="18" charset="0"/>
              </a:rPr>
              <a:t>Means “to make </a:t>
            </a:r>
            <a:r>
              <a:rPr lang="en-US" b="1" dirty="0" smtClean="0">
                <a:solidFill>
                  <a:srgbClr val="FFFF00"/>
                </a:solidFill>
                <a:latin typeface="Times New Roman" pitchFamily="18" charset="0"/>
                <a:cs typeface="Times New Roman" pitchFamily="18" charset="0"/>
              </a:rPr>
              <a:t>obeisance</a:t>
            </a:r>
            <a:r>
              <a:rPr lang="en-US" b="1" dirty="0" smtClean="0">
                <a:latin typeface="Times New Roman" pitchFamily="18" charset="0"/>
                <a:cs typeface="Times New Roman" pitchFamily="18" charset="0"/>
              </a:rPr>
              <a:t> to, do </a:t>
            </a:r>
            <a:r>
              <a:rPr lang="en-US" b="1" dirty="0" smtClean="0">
                <a:solidFill>
                  <a:srgbClr val="FFFF00"/>
                </a:solidFill>
                <a:latin typeface="Times New Roman" pitchFamily="18" charset="0"/>
                <a:cs typeface="Times New Roman" pitchFamily="18" charset="0"/>
              </a:rPr>
              <a:t>reverence</a:t>
            </a:r>
            <a:r>
              <a:rPr lang="en-US" b="1" dirty="0" smtClean="0">
                <a:latin typeface="Times New Roman" pitchFamily="18" charset="0"/>
                <a:cs typeface="Times New Roman" pitchFamily="18" charset="0"/>
              </a:rPr>
              <a:t> to (Matt. 4:10; John 4:23,24; I Cor. 14:26; Rev. 4:10:5:	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effectLst/>
                <a:latin typeface="Times New Roman" pitchFamily="18" charset="0"/>
                <a:cs typeface="Times New Roman" pitchFamily="18" charset="0"/>
              </a:rPr>
              <a:t>What “it Means” (</a:t>
            </a:r>
            <a:r>
              <a:rPr lang="en-US" b="1" dirty="0" err="1" smtClean="0">
                <a:solidFill>
                  <a:schemeClr val="tx1"/>
                </a:solidFill>
                <a:effectLst/>
                <a:latin typeface="Times New Roman" pitchFamily="18" charset="0"/>
                <a:cs typeface="Times New Roman" pitchFamily="18" charset="0"/>
              </a:rPr>
              <a:t>Con’t</a:t>
            </a:r>
            <a:r>
              <a:rPr lang="en-US" b="1" dirty="0" smtClean="0">
                <a:solidFill>
                  <a:schemeClr val="tx1"/>
                </a:solidFill>
                <a:effectLst/>
                <a:latin typeface="Times New Roman" pitchFamily="18" charset="0"/>
                <a:cs typeface="Times New Roman" pitchFamily="18" charset="0"/>
              </a:rPr>
              <a:t>).</a:t>
            </a:r>
            <a:endParaRPr lang="en-US"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800" b="1" dirty="0" smtClean="0">
                <a:latin typeface="Times New Roman" pitchFamily="18" charset="0"/>
                <a:cs typeface="Times New Roman" pitchFamily="18" charset="0"/>
              </a:rPr>
              <a:t>“Broadly, it may be regarded as the direct acknowledgement to God, of His nature, attributes, ways, and claims, whether by the outgoing of the heart in praise and thanksgiving or by deeds done in such acknowledgement,” Vine.</a:t>
            </a:r>
          </a:p>
          <a:p>
            <a:r>
              <a:rPr lang="en-US" sz="2800" b="1" dirty="0" smtClean="0">
                <a:latin typeface="Times New Roman" pitchFamily="18" charset="0"/>
                <a:cs typeface="Times New Roman" pitchFamily="18" charset="0"/>
              </a:rPr>
              <a:t>“Its object…is the loving attempt to pay our </a:t>
            </a:r>
            <a:r>
              <a:rPr lang="en-US" sz="2800" b="1" dirty="0" err="1" smtClean="0">
                <a:latin typeface="Times New Roman" pitchFamily="18" charset="0"/>
                <a:cs typeface="Times New Roman" pitchFamily="18" charset="0"/>
              </a:rPr>
              <a:t>unpayable</a:t>
            </a:r>
            <a:r>
              <a:rPr lang="en-US" sz="2800" b="1" dirty="0" smtClean="0">
                <a:latin typeface="Times New Roman" pitchFamily="18" charset="0"/>
                <a:cs typeface="Times New Roman" pitchFamily="18" charset="0"/>
              </a:rPr>
              <a:t> debt of love, the expression of devoted hearts,” ISBE, vol. 4, p. 3112.</a:t>
            </a:r>
          </a:p>
          <a:p>
            <a:pPr lvl="1"/>
            <a:r>
              <a:rPr lang="en-US" sz="2400" b="1" u="sng" dirty="0" smtClean="0">
                <a:latin typeface="Times New Roman" pitchFamily="18" charset="0"/>
                <a:cs typeface="Times New Roman" pitchFamily="18" charset="0"/>
              </a:rPr>
              <a:t>Proper question </a:t>
            </a:r>
            <a:r>
              <a:rPr lang="en-US" sz="2400" b="1" dirty="0" smtClean="0">
                <a:latin typeface="Times New Roman" pitchFamily="18" charset="0"/>
                <a:cs typeface="Times New Roman" pitchFamily="18" charset="0"/>
              </a:rPr>
              <a:t>to ask: “</a:t>
            </a:r>
            <a:r>
              <a:rPr lang="en-US" sz="2400" b="1" u="sng" dirty="0" smtClean="0">
                <a:latin typeface="Times New Roman" pitchFamily="18" charset="0"/>
                <a:cs typeface="Times New Roman" pitchFamily="18" charset="0"/>
              </a:rPr>
              <a:t>not what did I get out of it</a:t>
            </a:r>
            <a:r>
              <a:rPr lang="en-US" sz="2400" b="1" dirty="0" smtClean="0">
                <a:latin typeface="Times New Roman" pitchFamily="18" charset="0"/>
                <a:cs typeface="Times New Roman" pitchFamily="18" charset="0"/>
              </a:rPr>
              <a:t>,” but “</a:t>
            </a:r>
            <a:r>
              <a:rPr lang="en-US" sz="2400" b="1" dirty="0" smtClean="0">
                <a:solidFill>
                  <a:srgbClr val="FFFF00"/>
                </a:solidFill>
                <a:latin typeface="Times New Roman" pitchFamily="18" charset="0"/>
                <a:cs typeface="Times New Roman" pitchFamily="18" charset="0"/>
              </a:rPr>
              <a:t>was God pleased with what I did</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effectLst/>
                <a:latin typeface="Times New Roman" pitchFamily="18" charset="0"/>
                <a:cs typeface="Times New Roman" pitchFamily="18" charset="0"/>
              </a:rPr>
              <a:t>The Object of Our Worship</a:t>
            </a:r>
            <a:endParaRPr lang="en-US"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572000"/>
          </a:xfrm>
        </p:spPr>
        <p:txBody>
          <a:bodyPr/>
          <a:lstStyle/>
          <a:p>
            <a:r>
              <a:rPr lang="en-US" b="1" dirty="0" smtClean="0">
                <a:latin typeface="Times New Roman" pitchFamily="18" charset="0"/>
                <a:cs typeface="Times New Roman" pitchFamily="18" charset="0"/>
              </a:rPr>
              <a:t>Worship God.  John 4:23-24; Matt. 4:10.</a:t>
            </a:r>
          </a:p>
          <a:p>
            <a:r>
              <a:rPr lang="en-US" b="1" dirty="0" smtClean="0">
                <a:latin typeface="Times New Roman" pitchFamily="18" charset="0"/>
                <a:cs typeface="Times New Roman" pitchFamily="18" charset="0"/>
              </a:rPr>
              <a:t>If God is the Object of our worship, then He has the right to determine what we do in worship, and how we should worship Him.</a:t>
            </a:r>
          </a:p>
          <a:p>
            <a:r>
              <a:rPr lang="en-US" b="1" dirty="0" smtClean="0">
                <a:latin typeface="Times New Roman" pitchFamily="18" charset="0"/>
                <a:cs typeface="Times New Roman" pitchFamily="18" charset="0"/>
              </a:rPr>
              <a:t>It is not in man to direct his own steps, Jer. 10:23.</a:t>
            </a:r>
          </a:p>
          <a:p>
            <a:r>
              <a:rPr lang="en-US" b="1" dirty="0" smtClean="0">
                <a:latin typeface="Times New Roman" pitchFamily="18" charset="0"/>
                <a:cs typeface="Times New Roman" pitchFamily="18" charset="0"/>
              </a:rPr>
              <a:t>The second major controversy following creation involved unacceptable worship, Gen. 4:3-5; Heb,. 11:4; Rom. 10:17</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Times New Roman" pitchFamily="18" charset="0"/>
                <a:cs typeface="Times New Roman" pitchFamily="18" charset="0"/>
              </a:rPr>
              <a:t>How Are We to Worship? John 4:23-24</a:t>
            </a:r>
            <a:endParaRPr lang="en-US" sz="3600"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r>
              <a:rPr lang="en-US" b="1" dirty="0" smtClean="0">
                <a:latin typeface="Times New Roman" pitchFamily="18" charset="0"/>
                <a:cs typeface="Times New Roman" pitchFamily="18" charset="0"/>
              </a:rPr>
              <a:t>“</a:t>
            </a:r>
            <a:r>
              <a:rPr lang="en-US" b="1" i="1" dirty="0" smtClean="0">
                <a:solidFill>
                  <a:srgbClr val="FFFF00"/>
                </a:solidFill>
                <a:latin typeface="Times New Roman" pitchFamily="18" charset="0"/>
                <a:cs typeface="Times New Roman" pitchFamily="18" charset="0"/>
              </a:rPr>
              <a:t>In Spirit</a:t>
            </a:r>
            <a:r>
              <a:rPr lang="en-US" b="1" dirty="0" smtClean="0">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Man is a Dual Being, 2 Cor. 4:16.</a:t>
            </a:r>
          </a:p>
          <a:p>
            <a:r>
              <a:rPr lang="en-US" sz="2800" b="1" dirty="0" smtClean="0">
                <a:latin typeface="Times New Roman" pitchFamily="18" charset="0"/>
                <a:cs typeface="Times New Roman" pitchFamily="18" charset="0"/>
              </a:rPr>
              <a:t>Worship “</a:t>
            </a:r>
            <a:r>
              <a:rPr lang="en-US" sz="2800" b="1" i="1" dirty="0" smtClean="0">
                <a:latin typeface="Times New Roman" pitchFamily="18" charset="0"/>
                <a:cs typeface="Times New Roman" pitchFamily="18" charset="0"/>
              </a:rPr>
              <a:t>in spirit</a:t>
            </a:r>
            <a:r>
              <a:rPr lang="en-US" sz="2800" b="1" dirty="0" smtClean="0">
                <a:latin typeface="Times New Roman" pitchFamily="18" charset="0"/>
                <a:cs typeface="Times New Roman" pitchFamily="18" charset="0"/>
              </a:rPr>
              <a:t>” involves that part of man that was created in the image of God, Gen. 1:27, Heb. 12:9 – from the inner man which involves the will, Matt. 26:41, emotions, Acts 17:16, intellect, I Cor. 2:11.</a:t>
            </a:r>
          </a:p>
          <a:p>
            <a:pPr lvl="1"/>
            <a:r>
              <a:rPr lang="en-US" sz="2400" b="1" dirty="0" smtClean="0">
                <a:solidFill>
                  <a:srgbClr val="FFFF00"/>
                </a:solidFill>
                <a:latin typeface="Times New Roman" pitchFamily="18" charset="0"/>
                <a:cs typeface="Times New Roman" pitchFamily="18" charset="0"/>
              </a:rPr>
              <a:t>From the inside out</a:t>
            </a:r>
            <a:r>
              <a:rPr lang="en-US" sz="24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lvl="1"/>
            <a:r>
              <a:rPr lang="en-US" sz="2000" b="1" dirty="0" smtClean="0">
                <a:latin typeface="Times New Roman" pitchFamily="18" charset="0"/>
                <a:cs typeface="Times New Roman" pitchFamily="18" charset="0"/>
              </a:rPr>
              <a:t>Involves the right attitude. Heb. 10:22; 12:28; Eph. 5:19; Col 3:16.</a:t>
            </a:r>
            <a:endParaRPr lang="en-US"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effectLst/>
                <a:latin typeface="Times New Roman" pitchFamily="18" charset="0"/>
                <a:cs typeface="Times New Roman" pitchFamily="18" charset="0"/>
              </a:rPr>
              <a:t>Worship “</a:t>
            </a:r>
            <a:r>
              <a:rPr lang="en-US" b="1" i="1" dirty="0" smtClean="0">
                <a:solidFill>
                  <a:schemeClr val="tx1"/>
                </a:solidFill>
                <a:effectLst/>
                <a:latin typeface="Times New Roman" pitchFamily="18" charset="0"/>
                <a:cs typeface="Times New Roman" pitchFamily="18" charset="0"/>
              </a:rPr>
              <a:t>In Truth</a:t>
            </a:r>
            <a:r>
              <a:rPr lang="en-US" b="1" dirty="0" smtClean="0">
                <a:solidFill>
                  <a:schemeClr val="tx1"/>
                </a:solidFill>
                <a:effectLst/>
                <a:latin typeface="Times New Roman" pitchFamily="18" charset="0"/>
                <a:cs typeface="Times New Roman" pitchFamily="18" charset="0"/>
              </a:rPr>
              <a:t>,” John 4:24</a:t>
            </a:r>
            <a:endParaRPr lang="en-US"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God’s word “</a:t>
            </a:r>
            <a:r>
              <a:rPr lang="en-US" b="1" i="1" dirty="0" smtClean="0">
                <a:latin typeface="Times New Roman" pitchFamily="18" charset="0"/>
                <a:cs typeface="Times New Roman" pitchFamily="18" charset="0"/>
              </a:rPr>
              <a:t>is truth</a:t>
            </a:r>
            <a:r>
              <a:rPr lang="en-US" b="1" dirty="0" smtClean="0">
                <a:latin typeface="Times New Roman" pitchFamily="18" charset="0"/>
                <a:cs typeface="Times New Roman" pitchFamily="18" charset="0"/>
              </a:rPr>
              <a:t>,” John 17:17.</a:t>
            </a:r>
          </a:p>
          <a:p>
            <a:r>
              <a:rPr lang="en-US" b="1" dirty="0" smtClean="0">
                <a:latin typeface="Times New Roman" pitchFamily="18" charset="0"/>
                <a:cs typeface="Times New Roman" pitchFamily="18" charset="0"/>
              </a:rPr>
              <a:t>Worship “</a:t>
            </a:r>
            <a:r>
              <a:rPr lang="en-US" b="1" i="1" dirty="0" smtClean="0">
                <a:latin typeface="Times New Roman" pitchFamily="18" charset="0"/>
                <a:cs typeface="Times New Roman" pitchFamily="18" charset="0"/>
              </a:rPr>
              <a:t>in truth</a:t>
            </a:r>
            <a:r>
              <a:rPr lang="en-US" b="1" dirty="0" smtClean="0">
                <a:latin typeface="Times New Roman" pitchFamily="18" charset="0"/>
                <a:cs typeface="Times New Roman" pitchFamily="18" charset="0"/>
              </a:rPr>
              <a:t>” involves:</a:t>
            </a:r>
          </a:p>
          <a:p>
            <a:pPr lvl="1"/>
            <a:r>
              <a:rPr lang="en-US" b="1" dirty="0" smtClean="0">
                <a:solidFill>
                  <a:srgbClr val="FFFF00"/>
                </a:solidFill>
                <a:latin typeface="Times New Roman" pitchFamily="18" charset="0"/>
                <a:cs typeface="Times New Roman" pitchFamily="18" charset="0"/>
              </a:rPr>
              <a:t>The right Object,</a:t>
            </a:r>
            <a:r>
              <a:rPr lang="en-US" b="1" dirty="0" smtClean="0">
                <a:latin typeface="Times New Roman" pitchFamily="18" charset="0"/>
                <a:cs typeface="Times New Roman" pitchFamily="18" charset="0"/>
              </a:rPr>
              <a:t> Matt. 4:10; John 4:24.</a:t>
            </a:r>
          </a:p>
          <a:p>
            <a:pPr lvl="1"/>
            <a:r>
              <a:rPr lang="en-US" b="1" dirty="0" smtClean="0">
                <a:solidFill>
                  <a:srgbClr val="FFC000"/>
                </a:solidFill>
                <a:latin typeface="Times New Roman" pitchFamily="18" charset="0"/>
                <a:cs typeface="Times New Roman" pitchFamily="18" charset="0"/>
              </a:rPr>
              <a:t>The right “items</a:t>
            </a:r>
            <a:r>
              <a:rPr lang="en-US" b="1" dirty="0" smtClean="0">
                <a:latin typeface="Times New Roman" pitchFamily="18" charset="0"/>
                <a:cs typeface="Times New Roman" pitchFamily="18" charset="0"/>
              </a:rPr>
              <a:t>.”</a:t>
            </a:r>
          </a:p>
          <a:p>
            <a:pPr lvl="2"/>
            <a:r>
              <a:rPr lang="en-US" b="1" dirty="0" smtClean="0">
                <a:latin typeface="Times New Roman" pitchFamily="18" charset="0"/>
                <a:cs typeface="Times New Roman" pitchFamily="18" charset="0"/>
              </a:rPr>
              <a:t>Teaching or preaching, Acts 2:42; 20:7.</a:t>
            </a:r>
          </a:p>
          <a:p>
            <a:pPr lvl="2"/>
            <a:r>
              <a:rPr lang="en-US" b="1" dirty="0" smtClean="0">
                <a:latin typeface="Times New Roman" pitchFamily="18" charset="0"/>
                <a:cs typeface="Times New Roman" pitchFamily="18" charset="0"/>
              </a:rPr>
              <a:t>Prayer, Acts 2:42.</a:t>
            </a:r>
          </a:p>
          <a:p>
            <a:pPr lvl="2"/>
            <a:r>
              <a:rPr lang="en-US" b="1" dirty="0" smtClean="0">
                <a:latin typeface="Times New Roman" pitchFamily="18" charset="0"/>
                <a:cs typeface="Times New Roman" pitchFamily="18" charset="0"/>
              </a:rPr>
              <a:t>Singing, I Cor. 14:15; Col. 3:16.</a:t>
            </a:r>
          </a:p>
          <a:p>
            <a:pPr lvl="2"/>
            <a:r>
              <a:rPr lang="en-US" b="1" dirty="0" smtClean="0">
                <a:latin typeface="Times New Roman" pitchFamily="18" charset="0"/>
                <a:cs typeface="Times New Roman" pitchFamily="18" charset="0"/>
              </a:rPr>
              <a:t>Giving, I Cor. 16:1-2.</a:t>
            </a:r>
          </a:p>
          <a:p>
            <a:pPr lvl="2"/>
            <a:r>
              <a:rPr lang="en-US" b="1" dirty="0" smtClean="0">
                <a:latin typeface="Times New Roman" pitchFamily="18" charset="0"/>
                <a:cs typeface="Times New Roman" pitchFamily="18" charset="0"/>
              </a:rPr>
              <a:t>The Lord’s Supper, Acts 2:42; 20:7; I Cor. 11:23-30.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1"/>
                </a:solidFill>
                <a:effectLst/>
                <a:latin typeface="Times New Roman" pitchFamily="18" charset="0"/>
                <a:cs typeface="Times New Roman" pitchFamily="18" charset="0"/>
              </a:rPr>
              <a:t>Making Our Worship </a:t>
            </a:r>
            <a:r>
              <a:rPr lang="en-US" sz="4000" b="1" dirty="0" smtClean="0">
                <a:solidFill>
                  <a:srgbClr val="FFFF00"/>
                </a:solidFill>
                <a:effectLst/>
                <a:latin typeface="Times New Roman" pitchFamily="18" charset="0"/>
                <a:cs typeface="Times New Roman" pitchFamily="18" charset="0"/>
              </a:rPr>
              <a:t>More Effective:</a:t>
            </a:r>
            <a:endParaRPr lang="en-US" sz="4000" b="1" dirty="0">
              <a:solidFill>
                <a:srgbClr val="FFFF00"/>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Remembering thoughts already discussed.</a:t>
            </a:r>
          </a:p>
          <a:p>
            <a:r>
              <a:rPr lang="en-US" b="1" u="sng" dirty="0" smtClean="0">
                <a:latin typeface="Times New Roman" pitchFamily="18" charset="0"/>
                <a:cs typeface="Times New Roman" pitchFamily="18" charset="0"/>
              </a:rPr>
              <a:t>Avoiding</a:t>
            </a:r>
            <a:r>
              <a:rPr lang="en-US" b="1" dirty="0" smtClean="0">
                <a:latin typeface="Times New Roman" pitchFamily="18" charset="0"/>
                <a:cs typeface="Times New Roman" pitchFamily="18" charset="0"/>
              </a:rPr>
              <a:t>:</a:t>
            </a:r>
          </a:p>
          <a:p>
            <a:pPr lvl="1"/>
            <a:r>
              <a:rPr lang="en-US" b="1" dirty="0" smtClean="0">
                <a:solidFill>
                  <a:srgbClr val="FFFF00"/>
                </a:solidFill>
                <a:latin typeface="Times New Roman" pitchFamily="18" charset="0"/>
                <a:cs typeface="Times New Roman" pitchFamily="18" charset="0"/>
              </a:rPr>
              <a:t>Needless Distractions</a:t>
            </a:r>
            <a:r>
              <a:rPr lang="en-US" b="1" dirty="0" smtClean="0">
                <a:latin typeface="Times New Roman" pitchFamily="18" charset="0"/>
                <a:cs typeface="Times New Roman" pitchFamily="18" charset="0"/>
              </a:rPr>
              <a:t>:</a:t>
            </a:r>
          </a:p>
          <a:p>
            <a:pPr lvl="2"/>
            <a:r>
              <a:rPr lang="en-US" b="1" dirty="0" smtClean="0">
                <a:latin typeface="Times New Roman" pitchFamily="18" charset="0"/>
                <a:cs typeface="Times New Roman" pitchFamily="18" charset="0"/>
              </a:rPr>
              <a:t>Habitually arriving late.</a:t>
            </a:r>
          </a:p>
          <a:p>
            <a:pPr lvl="2"/>
            <a:r>
              <a:rPr lang="en-US" b="1" dirty="0" smtClean="0">
                <a:latin typeface="Times New Roman" pitchFamily="18" charset="0"/>
                <a:cs typeface="Times New Roman" pitchFamily="18" charset="0"/>
              </a:rPr>
              <a:t>Talking to others during worship. We should take a lesson from the principles Paul cited in his letter to the church at Corinth – especially at it related to conduct during worship, I Cor. 14:27-31.</a:t>
            </a:r>
          </a:p>
          <a:p>
            <a:pPr lvl="2"/>
            <a:r>
              <a:rPr lang="en-US" b="1" dirty="0" smtClean="0">
                <a:latin typeface="Times New Roman" pitchFamily="18" charset="0"/>
                <a:cs typeface="Times New Roman" pitchFamily="18" charset="0"/>
              </a:rPr>
              <a:t>Sin in our lives, Isaiah 1:10-17.</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Times New Roman" pitchFamily="18" charset="0"/>
                <a:cs typeface="Times New Roman" pitchFamily="18" charset="0"/>
              </a:rPr>
              <a:t>Making our Worship </a:t>
            </a:r>
            <a:r>
              <a:rPr lang="en-US" sz="3600" b="1" u="sng" dirty="0" smtClean="0">
                <a:solidFill>
                  <a:schemeClr val="tx1"/>
                </a:solidFill>
                <a:effectLst/>
                <a:latin typeface="Times New Roman" pitchFamily="18" charset="0"/>
                <a:cs typeface="Times New Roman" pitchFamily="18" charset="0"/>
              </a:rPr>
              <a:t>More Effective </a:t>
            </a:r>
            <a:r>
              <a:rPr lang="en-US" sz="3600" b="1" dirty="0" smtClean="0">
                <a:solidFill>
                  <a:schemeClr val="tx1"/>
                </a:solidFill>
                <a:effectLst/>
                <a:latin typeface="Times New Roman" pitchFamily="18" charset="0"/>
                <a:cs typeface="Times New Roman" pitchFamily="18" charset="0"/>
              </a:rPr>
              <a:t>– Involves </a:t>
            </a:r>
            <a:r>
              <a:rPr lang="en-US" sz="3600" b="1" dirty="0" smtClean="0">
                <a:solidFill>
                  <a:srgbClr val="FFFF00"/>
                </a:solidFill>
                <a:effectLst/>
                <a:latin typeface="Times New Roman" pitchFamily="18" charset="0"/>
                <a:cs typeface="Times New Roman" pitchFamily="18" charset="0"/>
              </a:rPr>
              <a:t>Remembering</a:t>
            </a:r>
            <a:r>
              <a:rPr lang="en-US" sz="3600" b="1" dirty="0" smtClean="0">
                <a:solidFill>
                  <a:schemeClr val="tx1"/>
                </a:solidFill>
                <a:effectLst/>
                <a:latin typeface="Times New Roman" pitchFamily="18" charset="0"/>
                <a:cs typeface="Times New Roman" pitchFamily="18" charset="0"/>
              </a:rPr>
              <a:t>:</a:t>
            </a:r>
            <a:endParaRPr lang="en-US" sz="3600"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We are in the presence of God!</a:t>
            </a:r>
          </a:p>
          <a:p>
            <a:r>
              <a:rPr lang="en-US" b="1" dirty="0" smtClean="0">
                <a:latin typeface="Times New Roman" pitchFamily="18" charset="0"/>
                <a:cs typeface="Times New Roman" pitchFamily="18" charset="0"/>
              </a:rPr>
              <a:t>God is the Object of our Worship.</a:t>
            </a:r>
          </a:p>
          <a:p>
            <a:r>
              <a:rPr lang="en-US" b="1" dirty="0" smtClean="0">
                <a:latin typeface="Times New Roman" pitchFamily="18" charset="0"/>
                <a:cs typeface="Times New Roman" pitchFamily="18" charset="0"/>
              </a:rPr>
              <a:t>To make preparation for worship.</a:t>
            </a:r>
          </a:p>
          <a:p>
            <a:r>
              <a:rPr lang="en-US" b="1" dirty="0" smtClean="0">
                <a:latin typeface="Times New Roman" pitchFamily="18" charset="0"/>
                <a:cs typeface="Times New Roman" pitchFamily="18" charset="0"/>
              </a:rPr>
              <a:t>To examine ourselves, 2 Cor. 13:5.</a:t>
            </a:r>
          </a:p>
          <a:p>
            <a:r>
              <a:rPr lang="en-US" b="1" dirty="0" smtClean="0">
                <a:latin typeface="Times New Roman" pitchFamily="18" charset="0"/>
                <a:cs typeface="Times New Roman" pitchFamily="18" charset="0"/>
              </a:rPr>
              <a:t>Maintain right relationship with God.</a:t>
            </a:r>
          </a:p>
          <a:p>
            <a:r>
              <a:rPr lang="en-US" b="1" dirty="0" smtClean="0">
                <a:latin typeface="Times New Roman" pitchFamily="18" charset="0"/>
                <a:cs typeface="Times New Roman" pitchFamily="18" charset="0"/>
              </a:rPr>
              <a:t>That Sunday is the “</a:t>
            </a:r>
            <a:r>
              <a:rPr lang="en-US" b="1" i="1" dirty="0" smtClean="0">
                <a:latin typeface="Times New Roman" pitchFamily="18" charset="0"/>
                <a:cs typeface="Times New Roman" pitchFamily="18" charset="0"/>
              </a:rPr>
              <a:t>Lord’s day</a:t>
            </a:r>
            <a:r>
              <a:rPr lang="en-US" b="1" dirty="0" smtClean="0">
                <a:latin typeface="Times New Roman" pitchFamily="18" charset="0"/>
                <a:cs typeface="Times New Roman" pitchFamily="18" charset="0"/>
              </a:rPr>
              <a:t>,” Rev. 1:10.</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effectLst/>
                <a:latin typeface="Times New Roman" pitchFamily="18" charset="0"/>
                <a:cs typeface="Times New Roman" pitchFamily="18" charset="0"/>
              </a:rPr>
              <a:t>Conclusion:</a:t>
            </a:r>
            <a:endParaRPr lang="en-US"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It is a great blessing </a:t>
            </a:r>
            <a:r>
              <a:rPr lang="en-US" b="1" dirty="0" smtClean="0">
                <a:solidFill>
                  <a:srgbClr val="FFFF00"/>
                </a:solidFill>
                <a:latin typeface="Times New Roman" pitchFamily="18" charset="0"/>
                <a:cs typeface="Times New Roman" pitchFamily="18" charset="0"/>
              </a:rPr>
              <a:t>to be </a:t>
            </a:r>
            <a:r>
              <a:rPr lang="en-US" b="1" dirty="0" smtClean="0">
                <a:latin typeface="Times New Roman" pitchFamily="18" charset="0"/>
                <a:cs typeface="Times New Roman" pitchFamily="18" charset="0"/>
              </a:rPr>
              <a:t>a child of God!</a:t>
            </a:r>
          </a:p>
          <a:p>
            <a:r>
              <a:rPr lang="en-US" b="1" dirty="0" smtClean="0">
                <a:latin typeface="Times New Roman" pitchFamily="18" charset="0"/>
                <a:cs typeface="Times New Roman" pitchFamily="18" charset="0"/>
              </a:rPr>
              <a:t>A great blessing to be able </a:t>
            </a:r>
            <a:r>
              <a:rPr lang="en-US" b="1" dirty="0" smtClean="0">
                <a:solidFill>
                  <a:srgbClr val="FFFF00"/>
                </a:solidFill>
                <a:latin typeface="Times New Roman" pitchFamily="18" charset="0"/>
                <a:cs typeface="Times New Roman" pitchFamily="18" charset="0"/>
              </a:rPr>
              <a:t>to assemble </a:t>
            </a:r>
            <a:r>
              <a:rPr lang="en-US" b="1" dirty="0" smtClean="0">
                <a:latin typeface="Times New Roman" pitchFamily="18" charset="0"/>
                <a:cs typeface="Times New Roman" pitchFamily="18" charset="0"/>
              </a:rPr>
              <a:t>with those of like faith to worship God.</a:t>
            </a:r>
          </a:p>
          <a:p>
            <a:pPr lvl="1"/>
            <a:r>
              <a:rPr lang="en-US" b="1" dirty="0" smtClean="0">
                <a:latin typeface="Times New Roman" pitchFamily="18" charset="0"/>
                <a:cs typeface="Times New Roman" pitchFamily="18" charset="0"/>
              </a:rPr>
              <a:t>Consider its benefits.  2 Cor. 3:18. </a:t>
            </a:r>
          </a:p>
          <a:p>
            <a:pPr lvl="1"/>
            <a:r>
              <a:rPr lang="en-US" b="1" dirty="0" smtClean="0">
                <a:latin typeface="Times New Roman" pitchFamily="18" charset="0"/>
                <a:cs typeface="Times New Roman" pitchFamily="18" charset="0"/>
              </a:rPr>
              <a:t>Should look forward to worship with great anticipation! But what we get out of worship depends on what we put into worship!</a:t>
            </a:r>
          </a:p>
          <a:p>
            <a:pPr lvl="1"/>
            <a:r>
              <a:rPr lang="en-US" b="1" dirty="0" smtClean="0">
                <a:latin typeface="Times New Roman" pitchFamily="18" charset="0"/>
                <a:cs typeface="Times New Roman" pitchFamily="18" charset="0"/>
              </a:rPr>
              <a:t>Try to imagine the contrasting scenes described in Rev. 5:8-14; 19-7; Matt. 13:41-43!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untain Top">
  <a:themeElements>
    <a:clrScheme name="Office Them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Office Theme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Office Theme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Office Theme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Office Them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Office Theme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Office Theme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Office Theme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175</TotalTime>
  <Words>710</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Mountain Top</vt:lpstr>
      <vt:lpstr>Making Our Worship More Effective:</vt:lpstr>
      <vt:lpstr>But What Does it Mean to Worship?</vt:lpstr>
      <vt:lpstr>What “it Means” (Con’t).</vt:lpstr>
      <vt:lpstr>The Object of Our Worship</vt:lpstr>
      <vt:lpstr>How Are We to Worship? John 4:23-24</vt:lpstr>
      <vt:lpstr>Worship “In Truth,” John 4:24</vt:lpstr>
      <vt:lpstr>Making Our Worship More Effective:</vt:lpstr>
      <vt:lpstr>Making our Worship More Effective – Involves Remembering:</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Our Worship More Effective:</dc:title>
  <dc:creator>Bobby</dc:creator>
  <cp:lastModifiedBy>Bobby</cp:lastModifiedBy>
  <cp:revision>17</cp:revision>
  <cp:lastPrinted>1601-01-01T00:00:00Z</cp:lastPrinted>
  <dcterms:created xsi:type="dcterms:W3CDTF">2017-03-03T02:00:51Z</dcterms:created>
  <dcterms:modified xsi:type="dcterms:W3CDTF">2017-03-04T14:29:37Z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