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86" r:id="rId6"/>
    <p:sldId id="261" r:id="rId7"/>
    <p:sldId id="287" r:id="rId8"/>
    <p:sldId id="263" r:id="rId9"/>
    <p:sldId id="264" r:id="rId10"/>
    <p:sldId id="288" r:id="rId11"/>
    <p:sldId id="266" r:id="rId12"/>
    <p:sldId id="289" r:id="rId13"/>
    <p:sldId id="268" r:id="rId14"/>
    <p:sldId id="290" r:id="rId15"/>
    <p:sldId id="270" r:id="rId16"/>
    <p:sldId id="291" r:id="rId17"/>
    <p:sldId id="272" r:id="rId18"/>
    <p:sldId id="292" r:id="rId19"/>
    <p:sldId id="274" r:id="rId20"/>
    <p:sldId id="293" r:id="rId21"/>
    <p:sldId id="276" r:id="rId22"/>
    <p:sldId id="294" r:id="rId23"/>
    <p:sldId id="278" r:id="rId24"/>
    <p:sldId id="295" r:id="rId25"/>
    <p:sldId id="280" r:id="rId26"/>
    <p:sldId id="296" r:id="rId27"/>
    <p:sldId id="282" r:id="rId28"/>
    <p:sldId id="283" r:id="rId29"/>
    <p:sldId id="284" r:id="rId30"/>
    <p:sldId id="29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342727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25886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109428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320303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253520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195605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104588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382648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603162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429460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02A80-FAAE-49EC-9F44-1F22FF4B5512}" type="datetimeFigureOut">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F97EA6-37DD-4386-BCCF-9FAA2EB8E8ED}" type="slidenum">
              <a:rPr lang="en-US" smtClean="0"/>
              <a:t>‹#›</a:t>
            </a:fld>
            <a:endParaRPr lang="en-US" dirty="0"/>
          </a:p>
        </p:txBody>
      </p:sp>
    </p:spTree>
    <p:extLst>
      <p:ext uri="{BB962C8B-B14F-4D97-AF65-F5344CB8AC3E}">
        <p14:creationId xmlns:p14="http://schemas.microsoft.com/office/powerpoint/2010/main" val="14141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02A80-FAAE-49EC-9F44-1F22FF4B5512}" type="datetimeFigureOut">
              <a:rPr lang="en-US" smtClean="0"/>
              <a:t>2/24/2017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97EA6-37DD-4386-BCCF-9FAA2EB8E8ED}" type="slidenum">
              <a:rPr lang="en-US" smtClean="0"/>
              <a:t>‹#›</a:t>
            </a:fld>
            <a:endParaRPr lang="en-US" dirty="0"/>
          </a:p>
        </p:txBody>
      </p:sp>
    </p:spTree>
    <p:extLst>
      <p:ext uri="{BB962C8B-B14F-4D97-AF65-F5344CB8AC3E}">
        <p14:creationId xmlns:p14="http://schemas.microsoft.com/office/powerpoint/2010/main" val="12210264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848600" cy="1771650"/>
          </a:xfrm>
          <a:ln w="38100">
            <a:solidFill>
              <a:srgbClr val="FF0000"/>
            </a:solidFill>
          </a:ln>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a:ln w="11430"/>
                <a:solidFill>
                  <a:srgbClr val="FF0000"/>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T</a:t>
            </a:r>
            <a:r>
              <a:rPr lang="en-US" sz="6000" b="1" spc="50" dirty="0" smtClean="0">
                <a:ln w="11430"/>
                <a:solidFill>
                  <a:srgbClr val="FF0000"/>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he Church Of Jesus Christ</a:t>
            </a:r>
            <a:endParaRPr lang="en-US" sz="6000" b="1" spc="50" dirty="0">
              <a:ln w="11430"/>
              <a:solidFill>
                <a:srgbClr val="FF0000"/>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5600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 – Jesus Christ  </a:t>
            </a:r>
          </a:p>
        </p:txBody>
      </p:sp>
      <p:sp>
        <p:nvSpPr>
          <p:cNvPr id="14341" name="Rectangle 5"/>
          <p:cNvSpPr>
            <a:spLocks noGrp="1" noChangeArrowheads="1"/>
          </p:cNvSpPr>
          <p:nvPr>
            <p:ph type="body" sz="half" idx="2"/>
          </p:nvPr>
        </p:nvSpPr>
        <p:spPr>
          <a:xfrm>
            <a:off x="4648200" y="914400"/>
            <a:ext cx="4267200" cy="5943600"/>
          </a:xfrm>
          <a:effectLst/>
        </p:spPr>
        <p:txBody>
          <a:bodyPr/>
          <a:lstStyle/>
          <a:p>
            <a:pPr algn="ctr">
              <a:lnSpc>
                <a:spcPct val="90000"/>
              </a:lnSpc>
              <a:buFontTx/>
              <a:buNone/>
              <a:defRPr/>
            </a:pPr>
            <a:endParaRPr lang="en-US" sz="3600" b="1" dirty="0" smtClean="0">
              <a:solidFill>
                <a:srgbClr val="FF33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261512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txEl>
                                              <p:pRg st="4" end="4"/>
                                            </p:txEl>
                                          </p:spTgt>
                                        </p:tgtEl>
                                        <p:attrNameLst>
                                          <p:attrName>style.visibility</p:attrName>
                                        </p:attrNameLst>
                                      </p:cBhvr>
                                      <p:to>
                                        <p:strVal val="visible"/>
                                      </p:to>
                                    </p:set>
                                    <p:anim calcmode="lin" valueType="num">
                                      <p:cBhvr>
                                        <p:cTn id="7" dur="1000" fill="hold"/>
                                        <p:tgtEl>
                                          <p:spTgt spid="14340">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3"/>
          <p:cNvSpPr txBox="1">
            <a:spLocks noChangeArrowheads="1"/>
          </p:cNvSpPr>
          <p:nvPr/>
        </p:nvSpPr>
        <p:spPr bwMode="auto">
          <a:xfrm>
            <a:off x="152400" y="1676400"/>
            <a:ext cx="8763000" cy="3785652"/>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defRPr/>
            </a:pPr>
            <a:r>
              <a:rPr lang="en-US" b="1" dirty="0"/>
              <a:t> </a:t>
            </a:r>
            <a:r>
              <a:rPr lang="en-US" sz="4000" b="1" dirty="0">
                <a:latin typeface="Tahoma" pitchFamily="34" charset="0"/>
              </a:rPr>
              <a:t>When your days are fulfilled and you rest with your fathers, </a:t>
            </a:r>
            <a:r>
              <a:rPr lang="en-US" sz="4000" b="1" dirty="0" smtClean="0">
                <a:latin typeface="Tahoma" pitchFamily="34" charset="0"/>
              </a:rPr>
              <a:t>          I </a:t>
            </a:r>
            <a:r>
              <a:rPr lang="en-US" sz="4000" b="1" dirty="0">
                <a:latin typeface="Tahoma" pitchFamily="34" charset="0"/>
              </a:rPr>
              <a:t>will set up your seed after you, who will come from your body, and I will establish his kingdom. </a:t>
            </a:r>
            <a:r>
              <a:rPr lang="en-US" sz="4000" b="1" dirty="0" smtClean="0">
                <a:latin typeface="Tahoma" pitchFamily="34" charset="0"/>
              </a:rPr>
              <a:t>         (</a:t>
            </a:r>
            <a:r>
              <a:rPr lang="en-US" sz="4000" b="1" dirty="0">
                <a:latin typeface="Tahoma" pitchFamily="34" charset="0"/>
              </a:rPr>
              <a:t>2 Samuel 7:12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1000" fill="hold"/>
                                        <p:tgtEl>
                                          <p:spTgt spid="13315"/>
                                        </p:tgtEl>
                                        <p:attrNameLst>
                                          <p:attrName>ppt_w</p:attrName>
                                        </p:attrNameLst>
                                      </p:cBhvr>
                                      <p:tavLst>
                                        <p:tav tm="0">
                                          <p:val>
                                            <p:fltVal val="0"/>
                                          </p:val>
                                        </p:tav>
                                        <p:tav tm="100000">
                                          <p:val>
                                            <p:strVal val="#ppt_w"/>
                                          </p:val>
                                        </p:tav>
                                      </p:tavLst>
                                    </p:anim>
                                    <p:anim calcmode="lin" valueType="num">
                                      <p:cBhvr>
                                        <p:cTn id="8" dur="1000" fill="hold"/>
                                        <p:tgtEl>
                                          <p:spTgt spid="133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 – 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John the Baptist  </a:t>
            </a:r>
          </a:p>
        </p:txBody>
      </p:sp>
      <p:sp>
        <p:nvSpPr>
          <p:cNvPr id="14341" name="Rectangle 5"/>
          <p:cNvSpPr>
            <a:spLocks noGrp="1" noChangeArrowheads="1"/>
          </p:cNvSpPr>
          <p:nvPr>
            <p:ph type="body" sz="half" idx="2"/>
          </p:nvPr>
        </p:nvSpPr>
        <p:spPr>
          <a:xfrm>
            <a:off x="4648200" y="914400"/>
            <a:ext cx="4267200" cy="5943600"/>
          </a:xfrm>
          <a:effectLst/>
        </p:spPr>
        <p:txBody>
          <a:bodyPr/>
          <a:lstStyle/>
          <a:p>
            <a:pPr algn="ctr">
              <a:lnSpc>
                <a:spcPct val="90000"/>
              </a:lnSpc>
              <a:buFontTx/>
              <a:buNone/>
              <a:defRPr/>
            </a:pPr>
            <a:endParaRPr lang="en-US" sz="3600" b="1" dirty="0" smtClean="0">
              <a:solidFill>
                <a:srgbClr val="FF33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279927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txEl>
                                              <p:pRg st="5" end="5"/>
                                            </p:txEl>
                                          </p:spTgt>
                                        </p:tgtEl>
                                        <p:attrNameLst>
                                          <p:attrName>style.visibility</p:attrName>
                                        </p:attrNameLst>
                                      </p:cBhvr>
                                      <p:to>
                                        <p:strVal val="visible"/>
                                      </p:to>
                                    </p:set>
                                    <p:anim calcmode="lin" valueType="num">
                                      <p:cBhvr>
                                        <p:cTn id="7" dur="1000" fill="hold"/>
                                        <p:tgtEl>
                                          <p:spTgt spid="14340">
                                            <p:txEl>
                                              <p:pRg st="5" end="5"/>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pRg st="5" end="5"/>
                                            </p:txEl>
                                          </p:spTgt>
                                        </p:tgtEl>
                                        <p:attrNameLst>
                                          <p:attrName>ppt_h</p:attrName>
                                        </p:attrNameLst>
                                      </p:cBhvr>
                                      <p:tavLst>
                                        <p:tav tm="0">
                                          <p:val>
                                            <p:strVal val="#ppt_h"/>
                                          </p:val>
                                        </p:tav>
                                        <p:tav tm="100000">
                                          <p:val>
                                            <p:strVal val="#ppt_h"/>
                                          </p:val>
                                        </p:tav>
                                      </p:tavLst>
                                    </p:anim>
                                    <p:animEffect transition="in" filter="fade">
                                      <p:cBhvr>
                                        <p:cTn id="9" dur="1000"/>
                                        <p:tgtEl>
                                          <p:spTgt spid="1434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p:cNvSpPr txBox="1">
            <a:spLocks noChangeArrowheads="1"/>
          </p:cNvSpPr>
          <p:nvPr/>
        </p:nvSpPr>
        <p:spPr bwMode="auto">
          <a:xfrm>
            <a:off x="152400" y="2286000"/>
            <a:ext cx="8839200" cy="1958975"/>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defRPr/>
            </a:pPr>
            <a:r>
              <a:rPr lang="en-US" sz="4000" b="1">
                <a:latin typeface="Tahoma" pitchFamily="34" charset="0"/>
              </a:rPr>
              <a:t>"Repent, for the kingdom of heaven is at hand!"          (Matthew 3:2 NKJV)</a:t>
            </a:r>
            <a:r>
              <a:rPr lang="en-US" sz="4000">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p:cTn id="7" dur="1000" fill="hold"/>
                                        <p:tgtEl>
                                          <p:spTgt spid="36867"/>
                                        </p:tgtEl>
                                        <p:attrNameLst>
                                          <p:attrName>ppt_w</p:attrName>
                                        </p:attrNameLst>
                                      </p:cBhvr>
                                      <p:tavLst>
                                        <p:tav tm="0">
                                          <p:val>
                                            <p:fltVal val="0"/>
                                          </p:val>
                                        </p:tav>
                                        <p:tav tm="100000">
                                          <p:val>
                                            <p:strVal val="#ppt_w"/>
                                          </p:val>
                                        </p:tav>
                                      </p:tavLst>
                                    </p:anim>
                                    <p:anim calcmode="lin" valueType="num">
                                      <p:cBhvr>
                                        <p:cTn id="8" dur="1000" fill="hold"/>
                                        <p:tgtEl>
                                          <p:spTgt spid="368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 – 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John the Baptist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Jesus Christ</a:t>
            </a:r>
          </a:p>
        </p:txBody>
      </p:sp>
      <p:sp>
        <p:nvSpPr>
          <p:cNvPr id="14341" name="Rectangle 5"/>
          <p:cNvSpPr>
            <a:spLocks noGrp="1" noChangeArrowheads="1"/>
          </p:cNvSpPr>
          <p:nvPr>
            <p:ph type="body" sz="half" idx="2"/>
          </p:nvPr>
        </p:nvSpPr>
        <p:spPr>
          <a:xfrm>
            <a:off x="4648200" y="914400"/>
            <a:ext cx="4267200" cy="5943600"/>
          </a:xfrm>
          <a:effectLst/>
        </p:spPr>
        <p:txBody>
          <a:bodyPr/>
          <a:lstStyle/>
          <a:p>
            <a:pPr algn="ctr">
              <a:lnSpc>
                <a:spcPct val="90000"/>
              </a:lnSpc>
              <a:buFontTx/>
              <a:buNone/>
              <a:defRPr/>
            </a:pPr>
            <a:endParaRPr lang="en-US" sz="3600" b="1" dirty="0" smtClean="0">
              <a:solidFill>
                <a:srgbClr val="FF33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134013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txEl>
                                              <p:pRg st="6" end="6"/>
                                            </p:txEl>
                                          </p:spTgt>
                                        </p:tgtEl>
                                        <p:attrNameLst>
                                          <p:attrName>style.visibility</p:attrName>
                                        </p:attrNameLst>
                                      </p:cBhvr>
                                      <p:to>
                                        <p:strVal val="visible"/>
                                      </p:to>
                                    </p:set>
                                    <p:anim calcmode="lin" valueType="num">
                                      <p:cBhvr>
                                        <p:cTn id="7" dur="1000" fill="hold"/>
                                        <p:tgtEl>
                                          <p:spTgt spid="14340">
                                            <p:txEl>
                                              <p:pRg st="6" end="6"/>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pRg st="6" end="6"/>
                                            </p:txEl>
                                          </p:spTgt>
                                        </p:tgtEl>
                                        <p:attrNameLst>
                                          <p:attrName>ppt_h</p:attrName>
                                        </p:attrNameLst>
                                      </p:cBhvr>
                                      <p:tavLst>
                                        <p:tav tm="0">
                                          <p:val>
                                            <p:strVal val="#ppt_h"/>
                                          </p:val>
                                        </p:tav>
                                        <p:tav tm="100000">
                                          <p:val>
                                            <p:strVal val="#ppt_h"/>
                                          </p:val>
                                        </p:tav>
                                      </p:tavLst>
                                    </p:anim>
                                    <p:animEffect transition="in" filter="fade">
                                      <p:cBhvr>
                                        <p:cTn id="9" dur="1000"/>
                                        <p:tgtEl>
                                          <p:spTgt spid="1434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p:cNvSpPr txBox="1">
            <a:spLocks noChangeArrowheads="1"/>
          </p:cNvSpPr>
          <p:nvPr/>
        </p:nvSpPr>
        <p:spPr bwMode="auto">
          <a:xfrm>
            <a:off x="152400" y="2286000"/>
            <a:ext cx="8763000" cy="3046988"/>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defRPr/>
            </a:pPr>
            <a:r>
              <a:rPr lang="en-US" sz="4800" b="1" dirty="0"/>
              <a:t> </a:t>
            </a:r>
            <a:r>
              <a:rPr lang="en-US" sz="4800" b="1" dirty="0">
                <a:latin typeface="Tahoma" pitchFamily="34" charset="0"/>
              </a:rPr>
              <a:t>A</a:t>
            </a:r>
            <a:r>
              <a:rPr lang="en-US" sz="4800" b="1" dirty="0" smtClean="0">
                <a:latin typeface="Tahoma" pitchFamily="34" charset="0"/>
              </a:rPr>
              <a:t>s </a:t>
            </a:r>
            <a:r>
              <a:rPr lang="en-US" sz="4800" b="1" dirty="0">
                <a:latin typeface="Tahoma" pitchFamily="34" charset="0"/>
              </a:rPr>
              <a:t>you go, preach, saying, </a:t>
            </a:r>
            <a:r>
              <a:rPr lang="en-US" sz="4800" b="1" dirty="0" smtClean="0">
                <a:latin typeface="Tahoma" pitchFamily="34" charset="0"/>
              </a:rPr>
              <a:t>      'The </a:t>
            </a:r>
            <a:r>
              <a:rPr lang="en-US" sz="4800" b="1" dirty="0">
                <a:latin typeface="Tahoma" pitchFamily="34" charset="0"/>
              </a:rPr>
              <a:t>kingdom of heaven is at hand.' </a:t>
            </a:r>
            <a:r>
              <a:rPr lang="en-US" sz="4800" b="1" dirty="0" smtClean="0">
                <a:latin typeface="Tahoma" pitchFamily="34" charset="0"/>
              </a:rPr>
              <a:t>                              (</a:t>
            </a:r>
            <a:r>
              <a:rPr lang="en-US" sz="4800" b="1" dirty="0">
                <a:latin typeface="Tahoma" pitchFamily="34" charset="0"/>
              </a:rPr>
              <a:t>Matthew 10:7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p:cTn id="7" dur="1000" fill="hold"/>
                                        <p:tgtEl>
                                          <p:spTgt spid="32771"/>
                                        </p:tgtEl>
                                        <p:attrNameLst>
                                          <p:attrName>ppt_w</p:attrName>
                                        </p:attrNameLst>
                                      </p:cBhvr>
                                      <p:tavLst>
                                        <p:tav tm="0">
                                          <p:val>
                                            <p:fltVal val="0"/>
                                          </p:val>
                                        </p:tav>
                                        <p:tav tm="100000">
                                          <p:val>
                                            <p:strVal val="#ppt_w"/>
                                          </p:val>
                                        </p:tav>
                                      </p:tavLst>
                                    </p:anim>
                                    <p:anim calcmode="lin" valueType="num">
                                      <p:cBhvr>
                                        <p:cTn id="8" dur="1000" fill="hold"/>
                                        <p:tgtEl>
                                          <p:spTgt spid="327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 – 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John the Baptist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Authority – Keys </a:t>
            </a:r>
          </a:p>
        </p:txBody>
      </p:sp>
      <p:sp>
        <p:nvSpPr>
          <p:cNvPr id="14341" name="Rectangle 5"/>
          <p:cNvSpPr>
            <a:spLocks noGrp="1" noChangeArrowheads="1"/>
          </p:cNvSpPr>
          <p:nvPr>
            <p:ph type="body" sz="half" idx="2"/>
          </p:nvPr>
        </p:nvSpPr>
        <p:spPr>
          <a:xfrm>
            <a:off x="4648200" y="914400"/>
            <a:ext cx="4267200" cy="5943600"/>
          </a:xfrm>
          <a:effectLst/>
        </p:spPr>
        <p:txBody>
          <a:bodyPr/>
          <a:lstStyle/>
          <a:p>
            <a:pPr algn="ctr">
              <a:lnSpc>
                <a:spcPct val="90000"/>
              </a:lnSpc>
              <a:buFontTx/>
              <a:buNone/>
              <a:defRPr/>
            </a:pPr>
            <a:endParaRPr lang="en-US" sz="3600" b="1" dirty="0" smtClean="0">
              <a:solidFill>
                <a:srgbClr val="FF33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107669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txEl>
                                              <p:pRg st="7" end="7"/>
                                            </p:txEl>
                                          </p:spTgt>
                                        </p:tgtEl>
                                        <p:attrNameLst>
                                          <p:attrName>style.visibility</p:attrName>
                                        </p:attrNameLst>
                                      </p:cBhvr>
                                      <p:to>
                                        <p:strVal val="visible"/>
                                      </p:to>
                                    </p:set>
                                    <p:anim calcmode="lin" valueType="num">
                                      <p:cBhvr>
                                        <p:cTn id="7" dur="1000" fill="hold"/>
                                        <p:tgtEl>
                                          <p:spTgt spid="14340">
                                            <p:txEl>
                                              <p:pRg st="7" end="7"/>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pRg st="7" end="7"/>
                                            </p:txEl>
                                          </p:spTgt>
                                        </p:tgtEl>
                                        <p:attrNameLst>
                                          <p:attrName>ppt_h</p:attrName>
                                        </p:attrNameLst>
                                      </p:cBhvr>
                                      <p:tavLst>
                                        <p:tav tm="0">
                                          <p:val>
                                            <p:strVal val="#ppt_h"/>
                                          </p:val>
                                        </p:tav>
                                        <p:tav tm="100000">
                                          <p:val>
                                            <p:strVal val="#ppt_h"/>
                                          </p:val>
                                        </p:tav>
                                      </p:tavLst>
                                    </p:anim>
                                    <p:animEffect transition="in" filter="fade">
                                      <p:cBhvr>
                                        <p:cTn id="9" dur="1000"/>
                                        <p:tgtEl>
                                          <p:spTgt spid="1434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 Box 3"/>
          <p:cNvSpPr txBox="1">
            <a:spLocks noChangeArrowheads="1"/>
          </p:cNvSpPr>
          <p:nvPr/>
        </p:nvSpPr>
        <p:spPr bwMode="auto">
          <a:xfrm>
            <a:off x="152400" y="457200"/>
            <a:ext cx="8763000" cy="5897563"/>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defRPr/>
            </a:pPr>
            <a:r>
              <a:rPr lang="en-US" sz="3600" b="1">
                <a:latin typeface="Tahoma" pitchFamily="34" charset="0"/>
              </a:rPr>
              <a:t>I also say to you that you are Peter, and on this rock I will build My church, and the gates of Hades shall not prevail against it. </a:t>
            </a:r>
          </a:p>
          <a:p>
            <a:pPr algn="ctr" eaLnBrk="1" hangingPunct="1">
              <a:spcBef>
                <a:spcPct val="50000"/>
              </a:spcBef>
              <a:defRPr/>
            </a:pPr>
            <a:r>
              <a:rPr lang="en-US" sz="3600" b="1">
                <a:latin typeface="Tahoma" pitchFamily="34" charset="0"/>
              </a:rPr>
              <a:t>And I will give you the keys of the kingdom of heaven, and whatever you bind on earth will be bound in heaven, and whatever you loose on earth will be loosed in heaven.                   (Matthew 16:18-19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p:cTn id="7" dur="1000" fill="hold"/>
                                        <p:tgtEl>
                                          <p:spTgt spid="33795"/>
                                        </p:tgtEl>
                                        <p:attrNameLst>
                                          <p:attrName>ppt_w</p:attrName>
                                        </p:attrNameLst>
                                      </p:cBhvr>
                                      <p:tavLst>
                                        <p:tav tm="0">
                                          <p:val>
                                            <p:fltVal val="0"/>
                                          </p:val>
                                        </p:tav>
                                        <p:tav tm="100000">
                                          <p:val>
                                            <p:strVal val="#ppt_w"/>
                                          </p:val>
                                        </p:tav>
                                      </p:tavLst>
                                    </p:anim>
                                    <p:anim calcmode="lin" valueType="num">
                                      <p:cBhvr>
                                        <p:cTn id="8" dur="1000" fill="hold"/>
                                        <p:tgtEl>
                                          <p:spTgt spid="337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 – 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John the Baptist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Authority – Keys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Power from Heaven</a:t>
            </a:r>
          </a:p>
        </p:txBody>
      </p:sp>
      <p:sp>
        <p:nvSpPr>
          <p:cNvPr id="14341" name="Rectangle 5"/>
          <p:cNvSpPr>
            <a:spLocks noGrp="1" noChangeArrowheads="1"/>
          </p:cNvSpPr>
          <p:nvPr>
            <p:ph type="body" sz="half" idx="2"/>
          </p:nvPr>
        </p:nvSpPr>
        <p:spPr>
          <a:xfrm>
            <a:off x="4648200" y="914400"/>
            <a:ext cx="4267200" cy="5943600"/>
          </a:xfrm>
          <a:effectLst/>
        </p:spPr>
        <p:txBody>
          <a:bodyPr/>
          <a:lstStyle/>
          <a:p>
            <a:pPr algn="ctr">
              <a:lnSpc>
                <a:spcPct val="90000"/>
              </a:lnSpc>
              <a:buFontTx/>
              <a:buNone/>
              <a:defRPr/>
            </a:pPr>
            <a:endParaRPr lang="en-US" sz="3600" b="1" dirty="0" smtClean="0">
              <a:solidFill>
                <a:srgbClr val="FF33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64387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txEl>
                                              <p:pRg st="8" end="8"/>
                                            </p:txEl>
                                          </p:spTgt>
                                        </p:tgtEl>
                                        <p:attrNameLst>
                                          <p:attrName>style.visibility</p:attrName>
                                        </p:attrNameLst>
                                      </p:cBhvr>
                                      <p:to>
                                        <p:strVal val="visible"/>
                                      </p:to>
                                    </p:set>
                                    <p:anim calcmode="lin" valueType="num">
                                      <p:cBhvr>
                                        <p:cTn id="7" dur="1000" fill="hold"/>
                                        <p:tgtEl>
                                          <p:spTgt spid="14340">
                                            <p:txEl>
                                              <p:pRg st="8" end="8"/>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pRg st="8" end="8"/>
                                            </p:txEl>
                                          </p:spTgt>
                                        </p:tgtEl>
                                        <p:attrNameLst>
                                          <p:attrName>ppt_h</p:attrName>
                                        </p:attrNameLst>
                                      </p:cBhvr>
                                      <p:tavLst>
                                        <p:tav tm="0">
                                          <p:val>
                                            <p:strVal val="#ppt_h"/>
                                          </p:val>
                                        </p:tav>
                                        <p:tav tm="100000">
                                          <p:val>
                                            <p:strVal val="#ppt_h"/>
                                          </p:val>
                                        </p:tav>
                                      </p:tavLst>
                                    </p:anim>
                                    <p:animEffect transition="in" filter="fade">
                                      <p:cBhvr>
                                        <p:cTn id="9" dur="1000"/>
                                        <p:tgtEl>
                                          <p:spTgt spid="1434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3"/>
          <p:cNvSpPr txBox="1">
            <a:spLocks noChangeArrowheads="1"/>
          </p:cNvSpPr>
          <p:nvPr/>
        </p:nvSpPr>
        <p:spPr bwMode="auto">
          <a:xfrm>
            <a:off x="152400" y="1752600"/>
            <a:ext cx="8763000" cy="3785652"/>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defRPr/>
            </a:pPr>
            <a:r>
              <a:rPr lang="en-US" sz="4000" b="1" dirty="0">
                <a:latin typeface="Tahoma" pitchFamily="34" charset="0"/>
              </a:rPr>
              <a:t>He said to them, "Assuredly, I say to you that there are some standing here who will not taste death till they see the kingdom of God present with power." (Mark 9:1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p:cTn id="7" dur="1000" fill="hold"/>
                                        <p:tgtEl>
                                          <p:spTgt spid="34819"/>
                                        </p:tgtEl>
                                        <p:attrNameLst>
                                          <p:attrName>ppt_w</p:attrName>
                                        </p:attrNameLst>
                                      </p:cBhvr>
                                      <p:tavLst>
                                        <p:tav tm="0">
                                          <p:val>
                                            <p:fltVal val="0"/>
                                          </p:val>
                                        </p:tav>
                                        <p:tav tm="100000">
                                          <p:val>
                                            <p:strVal val="#ppt_w"/>
                                          </p:val>
                                        </p:tav>
                                      </p:tavLst>
                                    </p:anim>
                                    <p:anim calcmode="lin" valueType="num">
                                      <p:cBhvr>
                                        <p:cTn id="8" dur="1000" fill="hold"/>
                                        <p:tgtEl>
                                          <p:spTgt spid="348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p:txBody>
      </p:sp>
      <p:sp>
        <p:nvSpPr>
          <p:cNvPr id="14341" name="Rectangle 5"/>
          <p:cNvSpPr>
            <a:spLocks noGrp="1" noChangeArrowheads="1"/>
          </p:cNvSpPr>
          <p:nvPr>
            <p:ph type="body" sz="half" idx="2"/>
          </p:nvPr>
        </p:nvSpPr>
        <p:spPr>
          <a:xfrm>
            <a:off x="4648200" y="914400"/>
            <a:ext cx="4267200" cy="5943600"/>
          </a:xfrm>
          <a:effectLst/>
        </p:spPr>
        <p:txBody>
          <a:bodyPr/>
          <a:lstStyle/>
          <a:p>
            <a:pPr algn="ctr">
              <a:lnSpc>
                <a:spcPct val="90000"/>
              </a:lnSpc>
              <a:buFontTx/>
              <a:buNone/>
              <a:defRPr/>
            </a:pPr>
            <a:endParaRPr lang="en-US" sz="3600" b="1" dirty="0" smtClean="0">
              <a:solidFill>
                <a:srgbClr val="FF3300"/>
              </a:solidFill>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bg/>
                                          </p:spTgt>
                                        </p:tgtEl>
                                        <p:attrNameLst>
                                          <p:attrName>style.visibility</p:attrName>
                                        </p:attrNameLst>
                                      </p:cBhvr>
                                      <p:to>
                                        <p:strVal val="visible"/>
                                      </p:to>
                                    </p:set>
                                    <p:anim calcmode="lin" valueType="num">
                                      <p:cBhvr>
                                        <p:cTn id="7" dur="1000" fill="hold"/>
                                        <p:tgtEl>
                                          <p:spTgt spid="14340">
                                            <p:bg/>
                                          </p:spTgt>
                                        </p:tgtEl>
                                        <p:attrNameLst>
                                          <p:attrName>ppt_w</p:attrName>
                                        </p:attrNameLst>
                                      </p:cBhvr>
                                      <p:tavLst>
                                        <p:tav tm="0">
                                          <p:val>
                                            <p:strVal val="#ppt_w*0.70"/>
                                          </p:val>
                                        </p:tav>
                                        <p:tav tm="100000">
                                          <p:val>
                                            <p:strVal val="#ppt_w"/>
                                          </p:val>
                                        </p:tav>
                                      </p:tavLst>
                                    </p:anim>
                                    <p:anim calcmode="lin" valueType="num">
                                      <p:cBhvr>
                                        <p:cTn id="8" dur="1000" fill="hold"/>
                                        <p:tgtEl>
                                          <p:spTgt spid="14340">
                                            <p:bg/>
                                          </p:spTgt>
                                        </p:tgtEl>
                                        <p:attrNameLst>
                                          <p:attrName>ppt_h</p:attrName>
                                        </p:attrNameLst>
                                      </p:cBhvr>
                                      <p:tavLst>
                                        <p:tav tm="0">
                                          <p:val>
                                            <p:strVal val="#ppt_h"/>
                                          </p:val>
                                        </p:tav>
                                        <p:tav tm="100000">
                                          <p:val>
                                            <p:strVal val="#ppt_h"/>
                                          </p:val>
                                        </p:tav>
                                      </p:tavLst>
                                    </p:anim>
                                    <p:animEffect transition="in" filter="fade">
                                      <p:cBhvr>
                                        <p:cTn id="9" dur="1000"/>
                                        <p:tgtEl>
                                          <p:spTgt spid="14340">
                                            <p:bg/>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340">
                                            <p:txEl>
                                              <p:pRg st="0" end="0"/>
                                            </p:txEl>
                                          </p:spTgt>
                                        </p:tgtEl>
                                        <p:attrNameLst>
                                          <p:attrName>style.visibility</p:attrName>
                                        </p:attrNameLst>
                                      </p:cBhvr>
                                      <p:to>
                                        <p:strVal val="visible"/>
                                      </p:to>
                                    </p:set>
                                    <p:anim calcmode="lin" valueType="num">
                                      <p:cBhvr>
                                        <p:cTn id="14" dur="1000" fill="hold"/>
                                        <p:tgtEl>
                                          <p:spTgt spid="14340">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434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4340">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340">
                                            <p:txEl>
                                              <p:pRg st="1" end="1"/>
                                            </p:txEl>
                                          </p:spTgt>
                                        </p:tgtEl>
                                        <p:attrNameLst>
                                          <p:attrName>style.visibility</p:attrName>
                                        </p:attrNameLst>
                                      </p:cBhvr>
                                      <p:to>
                                        <p:strVal val="visible"/>
                                      </p:to>
                                    </p:set>
                                    <p:anim calcmode="lin" valueType="num">
                                      <p:cBhvr>
                                        <p:cTn id="21" dur="1000" fill="hold"/>
                                        <p:tgtEl>
                                          <p:spTgt spid="14340">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14340">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43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 – 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John the Baptist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Authority – Keys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Power from Heaven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Gospel Preached </a:t>
            </a:r>
          </a:p>
        </p:txBody>
      </p:sp>
      <p:sp>
        <p:nvSpPr>
          <p:cNvPr id="14341" name="Rectangle 5"/>
          <p:cNvSpPr>
            <a:spLocks noGrp="1" noChangeArrowheads="1"/>
          </p:cNvSpPr>
          <p:nvPr>
            <p:ph type="body" sz="half" idx="2"/>
          </p:nvPr>
        </p:nvSpPr>
        <p:spPr>
          <a:xfrm>
            <a:off x="4648200" y="914400"/>
            <a:ext cx="4267200" cy="5943600"/>
          </a:xfrm>
          <a:effectLst/>
        </p:spPr>
        <p:txBody>
          <a:bodyPr/>
          <a:lstStyle/>
          <a:p>
            <a:pPr algn="ctr">
              <a:lnSpc>
                <a:spcPct val="90000"/>
              </a:lnSpc>
              <a:buFontTx/>
              <a:buNone/>
              <a:defRPr/>
            </a:pPr>
            <a:endParaRPr lang="en-US" sz="3600" b="1" dirty="0" smtClean="0">
              <a:solidFill>
                <a:srgbClr val="FF33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367694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txEl>
                                              <p:pRg st="9" end="9"/>
                                            </p:txEl>
                                          </p:spTgt>
                                        </p:tgtEl>
                                        <p:attrNameLst>
                                          <p:attrName>style.visibility</p:attrName>
                                        </p:attrNameLst>
                                      </p:cBhvr>
                                      <p:to>
                                        <p:strVal val="visible"/>
                                      </p:to>
                                    </p:set>
                                    <p:anim calcmode="lin" valueType="num">
                                      <p:cBhvr>
                                        <p:cTn id="7" dur="1000" fill="hold"/>
                                        <p:tgtEl>
                                          <p:spTgt spid="14340">
                                            <p:txEl>
                                              <p:pRg st="9" end="9"/>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pRg st="9" end="9"/>
                                            </p:txEl>
                                          </p:spTgt>
                                        </p:tgtEl>
                                        <p:attrNameLst>
                                          <p:attrName>ppt_h</p:attrName>
                                        </p:attrNameLst>
                                      </p:cBhvr>
                                      <p:tavLst>
                                        <p:tav tm="0">
                                          <p:val>
                                            <p:strVal val="#ppt_h"/>
                                          </p:val>
                                        </p:tav>
                                        <p:tav tm="100000">
                                          <p:val>
                                            <p:strVal val="#ppt_h"/>
                                          </p:val>
                                        </p:tav>
                                      </p:tavLst>
                                    </p:anim>
                                    <p:animEffect transition="in" filter="fade">
                                      <p:cBhvr>
                                        <p:cTn id="9" dur="1000"/>
                                        <p:tgtEl>
                                          <p:spTgt spid="1434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ext Box 3"/>
          <p:cNvSpPr txBox="1">
            <a:spLocks noChangeArrowheads="1"/>
          </p:cNvSpPr>
          <p:nvPr/>
        </p:nvSpPr>
        <p:spPr bwMode="auto">
          <a:xfrm>
            <a:off x="152400" y="1143000"/>
            <a:ext cx="8763000" cy="4524375"/>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defRPr/>
            </a:pPr>
            <a:r>
              <a:rPr lang="en-US" b="1"/>
              <a:t> </a:t>
            </a:r>
            <a:r>
              <a:rPr lang="en-US" sz="3600" b="1">
                <a:latin typeface="Tahoma" pitchFamily="34" charset="0"/>
              </a:rPr>
              <a:t>He said to them, Thus it is written, and thus it was necessary for the Christ to suffer and to rise from the dead the third day, and that repentance and remission of sins should be preached in His name to all nations, beginning at Jerusalem. (Luke 24:46-47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p:cTn id="7" dur="1000" fill="hold"/>
                                        <p:tgtEl>
                                          <p:spTgt spid="35843"/>
                                        </p:tgtEl>
                                        <p:attrNameLst>
                                          <p:attrName>ppt_w</p:attrName>
                                        </p:attrNameLst>
                                      </p:cBhvr>
                                      <p:tavLst>
                                        <p:tav tm="0">
                                          <p:val>
                                            <p:fltVal val="0"/>
                                          </p:val>
                                        </p:tav>
                                        <p:tav tm="100000">
                                          <p:val>
                                            <p:strVal val="#ppt_w"/>
                                          </p:val>
                                        </p:tav>
                                      </p:tavLst>
                                    </p:anim>
                                    <p:anim calcmode="lin" valueType="num">
                                      <p:cBhvr>
                                        <p:cTn id="8" dur="1000" fill="hold"/>
                                        <p:tgtEl>
                                          <p:spTgt spid="358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 – 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John the Baptist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Authority – Keys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Power from Heaven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Gospel Preached</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Pilate </a:t>
            </a:r>
          </a:p>
        </p:txBody>
      </p:sp>
      <p:sp>
        <p:nvSpPr>
          <p:cNvPr id="14341" name="Rectangle 5"/>
          <p:cNvSpPr>
            <a:spLocks noGrp="1" noChangeArrowheads="1"/>
          </p:cNvSpPr>
          <p:nvPr>
            <p:ph type="body" sz="half" idx="2"/>
          </p:nvPr>
        </p:nvSpPr>
        <p:spPr>
          <a:xfrm>
            <a:off x="4648200" y="914400"/>
            <a:ext cx="4267200" cy="5943600"/>
          </a:xfrm>
          <a:effectLst/>
        </p:spPr>
        <p:txBody>
          <a:bodyPr/>
          <a:lstStyle/>
          <a:p>
            <a:pPr algn="ctr">
              <a:lnSpc>
                <a:spcPct val="90000"/>
              </a:lnSpc>
              <a:buFontTx/>
              <a:buNone/>
              <a:defRPr/>
            </a:pPr>
            <a:endParaRPr lang="en-US" sz="3600" b="1" dirty="0" smtClean="0">
              <a:solidFill>
                <a:srgbClr val="FF33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391988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txEl>
                                              <p:pRg st="10" end="10"/>
                                            </p:txEl>
                                          </p:spTgt>
                                        </p:tgtEl>
                                        <p:attrNameLst>
                                          <p:attrName>style.visibility</p:attrName>
                                        </p:attrNameLst>
                                      </p:cBhvr>
                                      <p:to>
                                        <p:strVal val="visible"/>
                                      </p:to>
                                    </p:set>
                                    <p:anim calcmode="lin" valueType="num">
                                      <p:cBhvr>
                                        <p:cTn id="7" dur="1000" fill="hold"/>
                                        <p:tgtEl>
                                          <p:spTgt spid="14340">
                                            <p:txEl>
                                              <p:pRg st="10" end="10"/>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pRg st="10" end="10"/>
                                            </p:txEl>
                                          </p:spTgt>
                                        </p:tgtEl>
                                        <p:attrNameLst>
                                          <p:attrName>ppt_h</p:attrName>
                                        </p:attrNameLst>
                                      </p:cBhvr>
                                      <p:tavLst>
                                        <p:tav tm="0">
                                          <p:val>
                                            <p:strVal val="#ppt_h"/>
                                          </p:val>
                                        </p:tav>
                                        <p:tav tm="100000">
                                          <p:val>
                                            <p:strVal val="#ppt_h"/>
                                          </p:val>
                                        </p:tav>
                                      </p:tavLst>
                                    </p:anim>
                                    <p:animEffect transition="in" filter="fade">
                                      <p:cBhvr>
                                        <p:cTn id="9" dur="1000"/>
                                        <p:tgtEl>
                                          <p:spTgt spid="1434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Text Box 3"/>
          <p:cNvSpPr txBox="1">
            <a:spLocks noChangeArrowheads="1"/>
          </p:cNvSpPr>
          <p:nvPr/>
        </p:nvSpPr>
        <p:spPr bwMode="auto">
          <a:xfrm>
            <a:off x="190500" y="674400"/>
            <a:ext cx="8763000" cy="5509200"/>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defRPr/>
            </a:pPr>
            <a:r>
              <a:rPr lang="en-US" b="1" dirty="0"/>
              <a:t> </a:t>
            </a:r>
            <a:r>
              <a:rPr lang="en-US" sz="4400" b="1" dirty="0">
                <a:latin typeface="Tahoma" pitchFamily="34" charset="0"/>
              </a:rPr>
              <a:t>Jesus answered, "My kingdom is not of this world. If My kingdom were of this world, My servants would fight, so that I should not be delivered to the Jews; but now My kingdom is not from here." (John 18:36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7891"/>
                                        </p:tgtEl>
                                        <p:attrNameLst>
                                          <p:attrName>style.visibility</p:attrName>
                                        </p:attrNameLst>
                                      </p:cBhvr>
                                      <p:to>
                                        <p:strVal val="visible"/>
                                      </p:to>
                                    </p:set>
                                    <p:anim calcmode="lin" valueType="num">
                                      <p:cBhvr>
                                        <p:cTn id="7" dur="1000" fill="hold"/>
                                        <p:tgtEl>
                                          <p:spTgt spid="37891"/>
                                        </p:tgtEl>
                                        <p:attrNameLst>
                                          <p:attrName>ppt_w</p:attrName>
                                        </p:attrNameLst>
                                      </p:cBhvr>
                                      <p:tavLst>
                                        <p:tav tm="0">
                                          <p:val>
                                            <p:fltVal val="0"/>
                                          </p:val>
                                        </p:tav>
                                        <p:tav tm="100000">
                                          <p:val>
                                            <p:strVal val="#ppt_w"/>
                                          </p:val>
                                        </p:tav>
                                      </p:tavLst>
                                    </p:anim>
                                    <p:anim calcmode="lin" valueType="num">
                                      <p:cBhvr>
                                        <p:cTn id="8" dur="1000" fill="hold"/>
                                        <p:tgtEl>
                                          <p:spTgt spid="378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 – 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John the Baptist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Authority – Keys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Power from Heaven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Gospel Preached</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Pilate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Apostles Witnesses</a:t>
            </a:r>
          </a:p>
        </p:txBody>
      </p:sp>
    </p:spTree>
    <p:extLst>
      <p:ext uri="{BB962C8B-B14F-4D97-AF65-F5344CB8AC3E}">
        <p14:creationId xmlns:p14="http://schemas.microsoft.com/office/powerpoint/2010/main" val="344332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txEl>
                                              <p:pRg st="11" end="11"/>
                                            </p:txEl>
                                          </p:spTgt>
                                        </p:tgtEl>
                                        <p:attrNameLst>
                                          <p:attrName>style.visibility</p:attrName>
                                        </p:attrNameLst>
                                      </p:cBhvr>
                                      <p:to>
                                        <p:strVal val="visible"/>
                                      </p:to>
                                    </p:set>
                                    <p:anim calcmode="lin" valueType="num">
                                      <p:cBhvr>
                                        <p:cTn id="7" dur="1000" fill="hold"/>
                                        <p:tgtEl>
                                          <p:spTgt spid="14340">
                                            <p:txEl>
                                              <p:pRg st="11" end="11"/>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pRg st="11" end="11"/>
                                            </p:txEl>
                                          </p:spTgt>
                                        </p:tgtEl>
                                        <p:attrNameLst>
                                          <p:attrName>ppt_h</p:attrName>
                                        </p:attrNameLst>
                                      </p:cBhvr>
                                      <p:tavLst>
                                        <p:tav tm="0">
                                          <p:val>
                                            <p:strVal val="#ppt_h"/>
                                          </p:val>
                                        </p:tav>
                                        <p:tav tm="100000">
                                          <p:val>
                                            <p:strVal val="#ppt_h"/>
                                          </p:val>
                                        </p:tav>
                                      </p:tavLst>
                                    </p:anim>
                                    <p:animEffect transition="in" filter="fade">
                                      <p:cBhvr>
                                        <p:cTn id="9" dur="1000"/>
                                        <p:tgtEl>
                                          <p:spTgt spid="1434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3"/>
          <p:cNvSpPr txBox="1">
            <a:spLocks noChangeArrowheads="1"/>
          </p:cNvSpPr>
          <p:nvPr/>
        </p:nvSpPr>
        <p:spPr bwMode="auto">
          <a:xfrm>
            <a:off x="152400" y="428178"/>
            <a:ext cx="8763000" cy="6001643"/>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tabLst>
                <a:tab pos="5264150" algn="l"/>
              </a:tabLst>
              <a:defRPr/>
            </a:pPr>
            <a:r>
              <a:rPr lang="en-US" sz="4800" b="1" dirty="0"/>
              <a:t> </a:t>
            </a:r>
            <a:r>
              <a:rPr lang="en-US" sz="4800" b="1" dirty="0">
                <a:latin typeface="Tahoma" pitchFamily="34" charset="0"/>
              </a:rPr>
              <a:t>Y</a:t>
            </a:r>
            <a:r>
              <a:rPr lang="en-US" sz="4800" b="1" dirty="0" smtClean="0">
                <a:latin typeface="Tahoma" pitchFamily="34" charset="0"/>
              </a:rPr>
              <a:t>ou </a:t>
            </a:r>
            <a:r>
              <a:rPr lang="en-US" sz="4800" b="1" dirty="0">
                <a:latin typeface="Tahoma" pitchFamily="34" charset="0"/>
              </a:rPr>
              <a:t>shall receive power when the Holy Spirit has come upon you; and you shall be witnesses to Me in Jerusalem, and in all Judea and Samaria, and to the end of the earth</a:t>
            </a:r>
            <a:r>
              <a:rPr lang="en-US" sz="4800" b="1" dirty="0" smtClean="0">
                <a:latin typeface="Tahoma" pitchFamily="34" charset="0"/>
              </a:rPr>
              <a:t>.            (</a:t>
            </a:r>
            <a:r>
              <a:rPr lang="en-US" sz="4800" b="1" dirty="0">
                <a:latin typeface="Tahoma" pitchFamily="34" charset="0"/>
              </a:rPr>
              <a:t>Acts 1:8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p:cTn id="7" dur="1000" fill="hold"/>
                                        <p:tgtEl>
                                          <p:spTgt spid="38915"/>
                                        </p:tgtEl>
                                        <p:attrNameLst>
                                          <p:attrName>ppt_w</p:attrName>
                                        </p:attrNameLst>
                                      </p:cBhvr>
                                      <p:tavLst>
                                        <p:tav tm="0">
                                          <p:val>
                                            <p:fltVal val="0"/>
                                          </p:val>
                                        </p:tav>
                                        <p:tav tm="100000">
                                          <p:val>
                                            <p:strVal val="#ppt_w"/>
                                          </p:val>
                                        </p:tav>
                                      </p:tavLst>
                                    </p:anim>
                                    <p:anim calcmode="lin" valueType="num">
                                      <p:cBhvr>
                                        <p:cTn id="8" dur="1000" fill="hold"/>
                                        <p:tgtEl>
                                          <p:spTgt spid="389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 – 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John the Baptist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Authority – Keys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Power from Heaven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Gospel Preached</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Pilate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Apostles Witnesses</a:t>
            </a:r>
          </a:p>
        </p:txBody>
      </p:sp>
      <p:sp>
        <p:nvSpPr>
          <p:cNvPr id="14341" name="Rectangle 5"/>
          <p:cNvSpPr>
            <a:spLocks noGrp="1" noChangeArrowheads="1"/>
          </p:cNvSpPr>
          <p:nvPr>
            <p:ph type="body" sz="half" idx="2"/>
          </p:nvPr>
        </p:nvSpPr>
        <p:spPr>
          <a:xfrm>
            <a:off x="4648200" y="914400"/>
            <a:ext cx="4267200" cy="5791200"/>
          </a:xfrm>
          <a:ln w="38100">
            <a:solidFill>
              <a:schemeClr val="tx1"/>
            </a:solidFill>
          </a:ln>
          <a:effectLst/>
        </p:spPr>
        <p:txBody>
          <a:bodyPr>
            <a:normAutofit/>
          </a:bodyPr>
          <a:lstStyle/>
          <a:p>
            <a:pPr algn="ctr">
              <a:lnSpc>
                <a:spcPct val="90000"/>
              </a:lnSpc>
              <a:buFontTx/>
              <a:buNone/>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PENTECOST</a:t>
            </a: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Isaiah 2</a:t>
            </a: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Daniel 2 – </a:t>
            </a:r>
            <a:r>
              <a:rPr lang="en-US" sz="40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Acts 2</a:t>
            </a:r>
            <a:endParaRPr lang="en-US" sz="4000" b="1" dirty="0" smtClean="0">
              <a:ln w="17780" cmpd="sng">
                <a:solidFill>
                  <a:srgbClr val="FFFFFF"/>
                </a:solidFill>
                <a:prstDash val="solid"/>
                <a:miter lim="800000"/>
              </a:ln>
              <a:solidFill>
                <a:srgbClr val="FF0000"/>
              </a:solidFill>
              <a:effectLst>
                <a:outerShdw blurRad="50800" dist="101600" dir="8100000" algn="tr" rotWithShape="0">
                  <a:prstClr val="black">
                    <a:alpha val="75000"/>
                  </a:prstClr>
                </a:outerShdw>
              </a:effectLst>
              <a:latin typeface="Tahoma" pitchFamily="34" charset="0"/>
            </a:endParaRP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Joel 2</a:t>
            </a: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Holy Spirit Came</a:t>
            </a: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Gospel Preached</a:t>
            </a:r>
          </a:p>
          <a:p>
            <a:pPr>
              <a:lnSpc>
                <a:spcPct val="90000"/>
              </a:lnSpc>
              <a:buFontTx/>
              <a:buNone/>
              <a:defRPr/>
            </a:pPr>
            <a:r>
              <a:rPr lang="en-US" sz="3200" b="1" dirty="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a:t>
            </a: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1) Miracles</a:t>
            </a:r>
          </a:p>
          <a:p>
            <a:pPr>
              <a:lnSpc>
                <a:spcPct val="90000"/>
              </a:lnSpc>
              <a:buFontTx/>
              <a:buNone/>
              <a:defRPr/>
            </a:pPr>
            <a:r>
              <a:rPr lang="en-US" sz="3200" b="1" dirty="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a:t>
            </a: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2) Prophecies</a:t>
            </a:r>
          </a:p>
          <a:p>
            <a:pPr>
              <a:lnSpc>
                <a:spcPct val="90000"/>
              </a:lnSpc>
              <a:buFontTx/>
              <a:buNone/>
              <a:defRPr/>
            </a:pPr>
            <a:r>
              <a:rPr lang="en-US" sz="3200" b="1" dirty="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a:t>
            </a: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3) Resurrection</a:t>
            </a: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Kingdom Exists</a:t>
            </a:r>
          </a:p>
        </p:txBody>
      </p:sp>
    </p:spTree>
    <p:extLst>
      <p:ext uri="{BB962C8B-B14F-4D97-AF65-F5344CB8AC3E}">
        <p14:creationId xmlns:p14="http://schemas.microsoft.com/office/powerpoint/2010/main" val="15536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1">
                                            <p:bg/>
                                          </p:spTgt>
                                        </p:tgtEl>
                                        <p:attrNameLst>
                                          <p:attrName>style.visibility</p:attrName>
                                        </p:attrNameLst>
                                      </p:cBhvr>
                                      <p:to>
                                        <p:strVal val="visible"/>
                                      </p:to>
                                    </p:set>
                                    <p:anim calcmode="lin" valueType="num">
                                      <p:cBhvr>
                                        <p:cTn id="7" dur="1000" fill="hold"/>
                                        <p:tgtEl>
                                          <p:spTgt spid="14341">
                                            <p:bg/>
                                          </p:spTgt>
                                        </p:tgtEl>
                                        <p:attrNameLst>
                                          <p:attrName>ppt_w</p:attrName>
                                        </p:attrNameLst>
                                      </p:cBhvr>
                                      <p:tavLst>
                                        <p:tav tm="0">
                                          <p:val>
                                            <p:strVal val="#ppt_w*0.70"/>
                                          </p:val>
                                        </p:tav>
                                        <p:tav tm="100000">
                                          <p:val>
                                            <p:strVal val="#ppt_w"/>
                                          </p:val>
                                        </p:tav>
                                      </p:tavLst>
                                    </p:anim>
                                    <p:anim calcmode="lin" valueType="num">
                                      <p:cBhvr>
                                        <p:cTn id="8" dur="1000" fill="hold"/>
                                        <p:tgtEl>
                                          <p:spTgt spid="14341">
                                            <p:bg/>
                                          </p:spTgt>
                                        </p:tgtEl>
                                        <p:attrNameLst>
                                          <p:attrName>ppt_h</p:attrName>
                                        </p:attrNameLst>
                                      </p:cBhvr>
                                      <p:tavLst>
                                        <p:tav tm="0">
                                          <p:val>
                                            <p:strVal val="#ppt_h"/>
                                          </p:val>
                                        </p:tav>
                                        <p:tav tm="100000">
                                          <p:val>
                                            <p:strVal val="#ppt_h"/>
                                          </p:val>
                                        </p:tav>
                                      </p:tavLst>
                                    </p:anim>
                                    <p:animEffect transition="in" filter="fade">
                                      <p:cBhvr>
                                        <p:cTn id="9" dur="1000"/>
                                        <p:tgtEl>
                                          <p:spTgt spid="14341">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341">
                                            <p:txEl>
                                              <p:pRg st="0" end="0"/>
                                            </p:txEl>
                                          </p:spTgt>
                                        </p:tgtEl>
                                        <p:attrNameLst>
                                          <p:attrName>style.visibility</p:attrName>
                                        </p:attrNameLst>
                                      </p:cBhvr>
                                      <p:to>
                                        <p:strVal val="visible"/>
                                      </p:to>
                                    </p:set>
                                    <p:anim calcmode="lin" valueType="num">
                                      <p:cBhvr>
                                        <p:cTn id="14" dur="1000" fill="hold"/>
                                        <p:tgtEl>
                                          <p:spTgt spid="14341">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434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434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341">
                                            <p:txEl>
                                              <p:pRg st="1" end="1"/>
                                            </p:txEl>
                                          </p:spTgt>
                                        </p:tgtEl>
                                        <p:attrNameLst>
                                          <p:attrName>style.visibility</p:attrName>
                                        </p:attrNameLst>
                                      </p:cBhvr>
                                      <p:to>
                                        <p:strVal val="visible"/>
                                      </p:to>
                                    </p:set>
                                    <p:anim calcmode="lin" valueType="num">
                                      <p:cBhvr>
                                        <p:cTn id="21" dur="1000" fill="hold"/>
                                        <p:tgtEl>
                                          <p:spTgt spid="14341">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1434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434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341">
                                            <p:txEl>
                                              <p:pRg st="2" end="2"/>
                                            </p:txEl>
                                          </p:spTgt>
                                        </p:tgtEl>
                                        <p:attrNameLst>
                                          <p:attrName>style.visibility</p:attrName>
                                        </p:attrNameLst>
                                      </p:cBhvr>
                                      <p:to>
                                        <p:strVal val="visible"/>
                                      </p:to>
                                    </p:set>
                                    <p:anim calcmode="lin" valueType="num">
                                      <p:cBhvr>
                                        <p:cTn id="28" dur="1000" fill="hold"/>
                                        <p:tgtEl>
                                          <p:spTgt spid="14341">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1434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434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341">
                                            <p:txEl>
                                              <p:pRg st="3" end="3"/>
                                            </p:txEl>
                                          </p:spTgt>
                                        </p:tgtEl>
                                        <p:attrNameLst>
                                          <p:attrName>style.visibility</p:attrName>
                                        </p:attrNameLst>
                                      </p:cBhvr>
                                      <p:to>
                                        <p:strVal val="visible"/>
                                      </p:to>
                                    </p:set>
                                    <p:anim calcmode="lin" valueType="num">
                                      <p:cBhvr>
                                        <p:cTn id="35" dur="1000" fill="hold"/>
                                        <p:tgtEl>
                                          <p:spTgt spid="14341">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1434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1434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4341">
                                            <p:txEl>
                                              <p:pRg st="4" end="4"/>
                                            </p:txEl>
                                          </p:spTgt>
                                        </p:tgtEl>
                                        <p:attrNameLst>
                                          <p:attrName>style.visibility</p:attrName>
                                        </p:attrNameLst>
                                      </p:cBhvr>
                                      <p:to>
                                        <p:strVal val="visible"/>
                                      </p:to>
                                    </p:set>
                                    <p:anim calcmode="lin" valueType="num">
                                      <p:cBhvr>
                                        <p:cTn id="42" dur="1000" fill="hold"/>
                                        <p:tgtEl>
                                          <p:spTgt spid="14341">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14341">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14341">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4341">
                                            <p:txEl>
                                              <p:pRg st="5" end="5"/>
                                            </p:txEl>
                                          </p:spTgt>
                                        </p:tgtEl>
                                        <p:attrNameLst>
                                          <p:attrName>style.visibility</p:attrName>
                                        </p:attrNameLst>
                                      </p:cBhvr>
                                      <p:to>
                                        <p:strVal val="visible"/>
                                      </p:to>
                                    </p:set>
                                    <p:anim calcmode="lin" valueType="num">
                                      <p:cBhvr>
                                        <p:cTn id="49" dur="1000" fill="hold"/>
                                        <p:tgtEl>
                                          <p:spTgt spid="14341">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14341">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14341">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4341">
                                            <p:txEl>
                                              <p:pRg st="6" end="6"/>
                                            </p:txEl>
                                          </p:spTgt>
                                        </p:tgtEl>
                                        <p:attrNameLst>
                                          <p:attrName>style.visibility</p:attrName>
                                        </p:attrNameLst>
                                      </p:cBhvr>
                                      <p:to>
                                        <p:strVal val="visible"/>
                                      </p:to>
                                    </p:set>
                                    <p:anim calcmode="lin" valueType="num">
                                      <p:cBhvr>
                                        <p:cTn id="56" dur="1000" fill="hold"/>
                                        <p:tgtEl>
                                          <p:spTgt spid="14341">
                                            <p:txEl>
                                              <p:pRg st="6" end="6"/>
                                            </p:txEl>
                                          </p:spTgt>
                                        </p:tgtEl>
                                        <p:attrNameLst>
                                          <p:attrName>ppt_w</p:attrName>
                                        </p:attrNameLst>
                                      </p:cBhvr>
                                      <p:tavLst>
                                        <p:tav tm="0">
                                          <p:val>
                                            <p:strVal val="#ppt_w*0.70"/>
                                          </p:val>
                                        </p:tav>
                                        <p:tav tm="100000">
                                          <p:val>
                                            <p:strVal val="#ppt_w"/>
                                          </p:val>
                                        </p:tav>
                                      </p:tavLst>
                                    </p:anim>
                                    <p:anim calcmode="lin" valueType="num">
                                      <p:cBhvr>
                                        <p:cTn id="57" dur="1000" fill="hold"/>
                                        <p:tgtEl>
                                          <p:spTgt spid="14341">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14341">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4341">
                                            <p:txEl>
                                              <p:pRg st="7" end="7"/>
                                            </p:txEl>
                                          </p:spTgt>
                                        </p:tgtEl>
                                        <p:attrNameLst>
                                          <p:attrName>style.visibility</p:attrName>
                                        </p:attrNameLst>
                                      </p:cBhvr>
                                      <p:to>
                                        <p:strVal val="visible"/>
                                      </p:to>
                                    </p:set>
                                    <p:anim calcmode="lin" valueType="num">
                                      <p:cBhvr>
                                        <p:cTn id="63" dur="1000" fill="hold"/>
                                        <p:tgtEl>
                                          <p:spTgt spid="14341">
                                            <p:txEl>
                                              <p:pRg st="7" end="7"/>
                                            </p:txEl>
                                          </p:spTgt>
                                        </p:tgtEl>
                                        <p:attrNameLst>
                                          <p:attrName>ppt_w</p:attrName>
                                        </p:attrNameLst>
                                      </p:cBhvr>
                                      <p:tavLst>
                                        <p:tav tm="0">
                                          <p:val>
                                            <p:strVal val="#ppt_w*0.70"/>
                                          </p:val>
                                        </p:tav>
                                        <p:tav tm="100000">
                                          <p:val>
                                            <p:strVal val="#ppt_w"/>
                                          </p:val>
                                        </p:tav>
                                      </p:tavLst>
                                    </p:anim>
                                    <p:anim calcmode="lin" valueType="num">
                                      <p:cBhvr>
                                        <p:cTn id="64" dur="1000" fill="hold"/>
                                        <p:tgtEl>
                                          <p:spTgt spid="14341">
                                            <p:txEl>
                                              <p:pRg st="7" end="7"/>
                                            </p:txEl>
                                          </p:spTgt>
                                        </p:tgtEl>
                                        <p:attrNameLst>
                                          <p:attrName>ppt_h</p:attrName>
                                        </p:attrNameLst>
                                      </p:cBhvr>
                                      <p:tavLst>
                                        <p:tav tm="0">
                                          <p:val>
                                            <p:strVal val="#ppt_h"/>
                                          </p:val>
                                        </p:tav>
                                        <p:tav tm="100000">
                                          <p:val>
                                            <p:strVal val="#ppt_h"/>
                                          </p:val>
                                        </p:tav>
                                      </p:tavLst>
                                    </p:anim>
                                    <p:animEffect transition="in" filter="fade">
                                      <p:cBhvr>
                                        <p:cTn id="65" dur="1000"/>
                                        <p:tgtEl>
                                          <p:spTgt spid="14341">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4341">
                                            <p:txEl>
                                              <p:pRg st="8" end="8"/>
                                            </p:txEl>
                                          </p:spTgt>
                                        </p:tgtEl>
                                        <p:attrNameLst>
                                          <p:attrName>style.visibility</p:attrName>
                                        </p:attrNameLst>
                                      </p:cBhvr>
                                      <p:to>
                                        <p:strVal val="visible"/>
                                      </p:to>
                                    </p:set>
                                    <p:anim calcmode="lin" valueType="num">
                                      <p:cBhvr>
                                        <p:cTn id="70" dur="1000" fill="hold"/>
                                        <p:tgtEl>
                                          <p:spTgt spid="14341">
                                            <p:txEl>
                                              <p:pRg st="8" end="8"/>
                                            </p:txEl>
                                          </p:spTgt>
                                        </p:tgtEl>
                                        <p:attrNameLst>
                                          <p:attrName>ppt_w</p:attrName>
                                        </p:attrNameLst>
                                      </p:cBhvr>
                                      <p:tavLst>
                                        <p:tav tm="0">
                                          <p:val>
                                            <p:strVal val="#ppt_w*0.70"/>
                                          </p:val>
                                        </p:tav>
                                        <p:tav tm="100000">
                                          <p:val>
                                            <p:strVal val="#ppt_w"/>
                                          </p:val>
                                        </p:tav>
                                      </p:tavLst>
                                    </p:anim>
                                    <p:anim calcmode="lin" valueType="num">
                                      <p:cBhvr>
                                        <p:cTn id="71" dur="1000" fill="hold"/>
                                        <p:tgtEl>
                                          <p:spTgt spid="14341">
                                            <p:txEl>
                                              <p:pRg st="8" end="8"/>
                                            </p:txEl>
                                          </p:spTgt>
                                        </p:tgtEl>
                                        <p:attrNameLst>
                                          <p:attrName>ppt_h</p:attrName>
                                        </p:attrNameLst>
                                      </p:cBhvr>
                                      <p:tavLst>
                                        <p:tav tm="0">
                                          <p:val>
                                            <p:strVal val="#ppt_h"/>
                                          </p:val>
                                        </p:tav>
                                        <p:tav tm="100000">
                                          <p:val>
                                            <p:strVal val="#ppt_h"/>
                                          </p:val>
                                        </p:tav>
                                      </p:tavLst>
                                    </p:anim>
                                    <p:animEffect transition="in" filter="fade">
                                      <p:cBhvr>
                                        <p:cTn id="72" dur="1000"/>
                                        <p:tgtEl>
                                          <p:spTgt spid="14341">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4341">
                                            <p:txEl>
                                              <p:pRg st="9" end="9"/>
                                            </p:txEl>
                                          </p:spTgt>
                                        </p:tgtEl>
                                        <p:attrNameLst>
                                          <p:attrName>style.visibility</p:attrName>
                                        </p:attrNameLst>
                                      </p:cBhvr>
                                      <p:to>
                                        <p:strVal val="visible"/>
                                      </p:to>
                                    </p:set>
                                    <p:anim calcmode="lin" valueType="num">
                                      <p:cBhvr>
                                        <p:cTn id="77" dur="1000" fill="hold"/>
                                        <p:tgtEl>
                                          <p:spTgt spid="14341">
                                            <p:txEl>
                                              <p:pRg st="9" end="9"/>
                                            </p:txEl>
                                          </p:spTgt>
                                        </p:tgtEl>
                                        <p:attrNameLst>
                                          <p:attrName>ppt_w</p:attrName>
                                        </p:attrNameLst>
                                      </p:cBhvr>
                                      <p:tavLst>
                                        <p:tav tm="0">
                                          <p:val>
                                            <p:strVal val="#ppt_w*0.70"/>
                                          </p:val>
                                        </p:tav>
                                        <p:tav tm="100000">
                                          <p:val>
                                            <p:strVal val="#ppt_w"/>
                                          </p:val>
                                        </p:tav>
                                      </p:tavLst>
                                    </p:anim>
                                    <p:anim calcmode="lin" valueType="num">
                                      <p:cBhvr>
                                        <p:cTn id="78" dur="1000" fill="hold"/>
                                        <p:tgtEl>
                                          <p:spTgt spid="14341">
                                            <p:txEl>
                                              <p:pRg st="9" end="9"/>
                                            </p:txEl>
                                          </p:spTgt>
                                        </p:tgtEl>
                                        <p:attrNameLst>
                                          <p:attrName>ppt_h</p:attrName>
                                        </p:attrNameLst>
                                      </p:cBhvr>
                                      <p:tavLst>
                                        <p:tav tm="0">
                                          <p:val>
                                            <p:strVal val="#ppt_h"/>
                                          </p:val>
                                        </p:tav>
                                        <p:tav tm="100000">
                                          <p:val>
                                            <p:strVal val="#ppt_h"/>
                                          </p:val>
                                        </p:tav>
                                      </p:tavLst>
                                    </p:anim>
                                    <p:animEffect transition="in" filter="fade">
                                      <p:cBhvr>
                                        <p:cTn id="79" dur="1000"/>
                                        <p:tgtEl>
                                          <p:spTgt spid="1434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Text Box 3"/>
          <p:cNvSpPr txBox="1">
            <a:spLocks noChangeArrowheads="1"/>
          </p:cNvSpPr>
          <p:nvPr/>
        </p:nvSpPr>
        <p:spPr bwMode="auto">
          <a:xfrm>
            <a:off x="152400" y="1690062"/>
            <a:ext cx="8763000" cy="3477875"/>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tabLst>
                <a:tab pos="5264150" algn="l"/>
              </a:tabLst>
              <a:defRPr/>
            </a:pPr>
            <a:r>
              <a:rPr lang="en-US" b="1" dirty="0"/>
              <a:t> </a:t>
            </a:r>
            <a:r>
              <a:rPr lang="en-US" sz="4400" b="1" dirty="0">
                <a:latin typeface="Tahoma" pitchFamily="34" charset="0"/>
              </a:rPr>
              <a:t>He has delivered us from the power of darkness and conveyed us into the kingdom of the Son of His love (Colossians 1:13 NKJV)</a:t>
            </a:r>
            <a:r>
              <a:rPr lang="en-US" sz="4400" dirty="0">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p:cTn id="7" dur="1000" fill="hold"/>
                                        <p:tgtEl>
                                          <p:spTgt spid="41987"/>
                                        </p:tgtEl>
                                        <p:attrNameLst>
                                          <p:attrName>ppt_w</p:attrName>
                                        </p:attrNameLst>
                                      </p:cBhvr>
                                      <p:tavLst>
                                        <p:tav tm="0">
                                          <p:val>
                                            <p:fltVal val="0"/>
                                          </p:val>
                                        </p:tav>
                                        <p:tav tm="100000">
                                          <p:val>
                                            <p:strVal val="#ppt_w"/>
                                          </p:val>
                                        </p:tav>
                                      </p:tavLst>
                                    </p:anim>
                                    <p:anim calcmode="lin" valueType="num">
                                      <p:cBhvr>
                                        <p:cTn id="8" dur="1000" fill="hold"/>
                                        <p:tgtEl>
                                          <p:spTgt spid="419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 Box 3"/>
          <p:cNvSpPr txBox="1">
            <a:spLocks noChangeArrowheads="1"/>
          </p:cNvSpPr>
          <p:nvPr/>
        </p:nvSpPr>
        <p:spPr bwMode="auto">
          <a:xfrm>
            <a:off x="152400" y="1752600"/>
            <a:ext cx="8763000" cy="3785652"/>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tabLst>
                <a:tab pos="5264150" algn="l"/>
              </a:tabLst>
              <a:defRPr/>
            </a:pPr>
            <a:r>
              <a:rPr lang="en-US" sz="4000" b="1" dirty="0">
                <a:latin typeface="Tahoma" pitchFamily="34" charset="0"/>
              </a:rPr>
              <a:t>S</a:t>
            </a:r>
            <a:r>
              <a:rPr lang="en-US" sz="4000" b="1" dirty="0" smtClean="0">
                <a:latin typeface="Tahoma" pitchFamily="34" charset="0"/>
              </a:rPr>
              <a:t>ince </a:t>
            </a:r>
            <a:r>
              <a:rPr lang="en-US" sz="4000" b="1" dirty="0">
                <a:latin typeface="Tahoma" pitchFamily="34" charset="0"/>
              </a:rPr>
              <a:t>we are receiving a kingdom which cannot be shaken, let us have grace, by which we may serve God acceptably with reverence and godly fear.                       (Hebrews 12:28 NKJV)</a:t>
            </a:r>
            <a:r>
              <a:rPr lang="en-US" sz="4000" dirty="0">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p:cTn id="7" dur="1000" fill="hold"/>
                                        <p:tgtEl>
                                          <p:spTgt spid="43011"/>
                                        </p:tgtEl>
                                        <p:attrNameLst>
                                          <p:attrName>ppt_w</p:attrName>
                                        </p:attrNameLst>
                                      </p:cBhvr>
                                      <p:tavLst>
                                        <p:tav tm="0">
                                          <p:val>
                                            <p:fltVal val="0"/>
                                          </p:val>
                                        </p:tav>
                                        <p:tav tm="100000">
                                          <p:val>
                                            <p:strVal val="#ppt_w"/>
                                          </p:val>
                                        </p:tav>
                                      </p:tavLst>
                                    </p:anim>
                                    <p:anim calcmode="lin" valueType="num">
                                      <p:cBhvr>
                                        <p:cTn id="8" dur="1000" fill="hold"/>
                                        <p:tgtEl>
                                          <p:spTgt spid="430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Text Box 3"/>
          <p:cNvSpPr txBox="1">
            <a:spLocks noChangeArrowheads="1"/>
          </p:cNvSpPr>
          <p:nvPr/>
        </p:nvSpPr>
        <p:spPr bwMode="auto">
          <a:xfrm>
            <a:off x="190500" y="457200"/>
            <a:ext cx="8763000" cy="6186309"/>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tabLst>
                <a:tab pos="5264150" algn="l"/>
              </a:tabLst>
              <a:defRPr/>
            </a:pPr>
            <a:r>
              <a:rPr lang="en-US" sz="4400" b="1" dirty="0"/>
              <a:t> </a:t>
            </a:r>
            <a:r>
              <a:rPr lang="en-US" sz="4400" b="1" dirty="0">
                <a:latin typeface="Tahoma" pitchFamily="34" charset="0"/>
              </a:rPr>
              <a:t>I, John, both your brother and companion in the tribulation and kingdom and patience of Jesus Christ, was on the island that is called Patmos for the word of God and for the testimony of </a:t>
            </a:r>
            <a:r>
              <a:rPr lang="en-US" sz="4400" b="1" dirty="0" smtClean="0">
                <a:latin typeface="Tahoma" pitchFamily="34" charset="0"/>
              </a:rPr>
              <a:t> Jesus </a:t>
            </a:r>
            <a:r>
              <a:rPr lang="en-US" sz="4400" b="1" dirty="0">
                <a:latin typeface="Tahoma" pitchFamily="34" charset="0"/>
              </a:rPr>
              <a:t>Christ. </a:t>
            </a:r>
            <a:r>
              <a:rPr lang="en-US" sz="4400" b="1" dirty="0" smtClean="0">
                <a:latin typeface="Tahoma" pitchFamily="34" charset="0"/>
              </a:rPr>
              <a:t>                      (</a:t>
            </a:r>
            <a:r>
              <a:rPr lang="en-US" sz="4400" b="1" dirty="0">
                <a:latin typeface="Tahoma" pitchFamily="34" charset="0"/>
              </a:rPr>
              <a:t>Revelation 1:9 NKJV)</a:t>
            </a:r>
            <a:r>
              <a:rPr lang="en-US" sz="4400" dirty="0">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4035"/>
                                        </p:tgtEl>
                                        <p:attrNameLst>
                                          <p:attrName>style.visibility</p:attrName>
                                        </p:attrNameLst>
                                      </p:cBhvr>
                                      <p:to>
                                        <p:strVal val="visible"/>
                                      </p:to>
                                    </p:set>
                                    <p:anim calcmode="lin" valueType="num">
                                      <p:cBhvr>
                                        <p:cTn id="7" dur="1000" fill="hold"/>
                                        <p:tgtEl>
                                          <p:spTgt spid="44035"/>
                                        </p:tgtEl>
                                        <p:attrNameLst>
                                          <p:attrName>ppt_w</p:attrName>
                                        </p:attrNameLst>
                                      </p:cBhvr>
                                      <p:tavLst>
                                        <p:tav tm="0">
                                          <p:val>
                                            <p:fltVal val="0"/>
                                          </p:val>
                                        </p:tav>
                                        <p:tav tm="100000">
                                          <p:val>
                                            <p:strVal val="#ppt_w"/>
                                          </p:val>
                                        </p:tav>
                                      </p:tavLst>
                                    </p:anim>
                                    <p:anim calcmode="lin" valueType="num">
                                      <p:cBhvr>
                                        <p:cTn id="8" dur="1000" fill="hold"/>
                                        <p:tgtEl>
                                          <p:spTgt spid="440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152400" y="181957"/>
            <a:ext cx="8763000" cy="6494085"/>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defRPr/>
            </a:pPr>
            <a:r>
              <a:rPr lang="en-US" sz="3200" b="1" dirty="0">
                <a:latin typeface="Tahoma" pitchFamily="34" charset="0"/>
              </a:rPr>
              <a:t>Now it shall come to pass in the latter days that the mountain of the LORD'S house shall be established on the top of the mountains, and shall be exalted above the hills; and all nations shall flow to it. Many people shall come and say, "Come, and let us go up to the mountain of the LORD, </a:t>
            </a:r>
            <a:r>
              <a:rPr lang="en-US" sz="3200" b="1" dirty="0" smtClean="0">
                <a:latin typeface="Tahoma" pitchFamily="34" charset="0"/>
              </a:rPr>
              <a:t>to </a:t>
            </a:r>
            <a:r>
              <a:rPr lang="en-US" sz="3200" b="1" dirty="0">
                <a:latin typeface="Tahoma" pitchFamily="34" charset="0"/>
              </a:rPr>
              <a:t>the house of the God of Jacob; He will teach us His ways, and we shall walk in His paths</a:t>
            </a:r>
            <a:r>
              <a:rPr lang="en-US" sz="3200" b="1" dirty="0" smtClean="0">
                <a:latin typeface="Tahoma" pitchFamily="34" charset="0"/>
              </a:rPr>
              <a:t>.  </a:t>
            </a:r>
            <a:r>
              <a:rPr lang="en-US" sz="3200" b="1" dirty="0">
                <a:latin typeface="Tahoma" pitchFamily="34" charset="0"/>
              </a:rPr>
              <a:t>For out of Zion shall go forth the law, and the word of the LORD from Jerusalem</a:t>
            </a:r>
            <a:r>
              <a:rPr lang="en-US" sz="3200" b="1" dirty="0" smtClean="0">
                <a:latin typeface="Tahoma" pitchFamily="34" charset="0"/>
              </a:rPr>
              <a:t>.”                 (</a:t>
            </a:r>
            <a:r>
              <a:rPr lang="en-US" sz="3200" b="1" dirty="0">
                <a:latin typeface="Tahoma" pitchFamily="34" charset="0"/>
              </a:rPr>
              <a:t>Isaiah 2:2-3)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1000" fill="hold"/>
                                        <p:tgtEl>
                                          <p:spTgt spid="5123"/>
                                        </p:tgtEl>
                                        <p:attrNameLst>
                                          <p:attrName>ppt_w</p:attrName>
                                        </p:attrNameLst>
                                      </p:cBhvr>
                                      <p:tavLst>
                                        <p:tav tm="0">
                                          <p:val>
                                            <p:fltVal val="0"/>
                                          </p:val>
                                        </p:tav>
                                        <p:tav tm="100000">
                                          <p:val>
                                            <p:strVal val="#ppt_w"/>
                                          </p:val>
                                        </p:tav>
                                      </p:tavLst>
                                    </p:anim>
                                    <p:anim calcmode="lin" valueType="num">
                                      <p:cBhvr>
                                        <p:cTn id="8" dur="1000" fill="hold"/>
                                        <p:tgtEl>
                                          <p:spTgt spid="51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 – 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John the Baptist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Jesus Christ</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Authority – Keys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Power from Heaven</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Gospel Preached</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Pilate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Apostles Witnesses</a:t>
            </a:r>
          </a:p>
        </p:txBody>
      </p:sp>
      <p:sp>
        <p:nvSpPr>
          <p:cNvPr id="14341" name="Rectangle 5"/>
          <p:cNvSpPr>
            <a:spLocks noGrp="1" noChangeArrowheads="1"/>
          </p:cNvSpPr>
          <p:nvPr>
            <p:ph type="body" sz="half" idx="2"/>
          </p:nvPr>
        </p:nvSpPr>
        <p:spPr>
          <a:xfrm>
            <a:off x="4648200" y="914400"/>
            <a:ext cx="4267200" cy="5791200"/>
          </a:xfrm>
          <a:ln w="38100">
            <a:solidFill>
              <a:schemeClr val="tx1"/>
            </a:solidFill>
          </a:ln>
          <a:effectLst/>
        </p:spPr>
        <p:txBody>
          <a:bodyPr>
            <a:normAutofit/>
          </a:bodyPr>
          <a:lstStyle/>
          <a:p>
            <a:pPr algn="ctr">
              <a:lnSpc>
                <a:spcPct val="90000"/>
              </a:lnSpc>
              <a:buFontTx/>
              <a:buNone/>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Pentecost</a:t>
            </a: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Isaiah 2</a:t>
            </a: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Daniel 2 – </a:t>
            </a: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Acts 2</a:t>
            </a:r>
            <a:endParaRPr lang="en-US" sz="3200" b="1" dirty="0" smtClean="0">
              <a:ln w="17780" cmpd="sng">
                <a:solidFill>
                  <a:srgbClr val="FFFFFF"/>
                </a:solidFill>
                <a:prstDash val="solid"/>
                <a:miter lim="800000"/>
              </a:ln>
              <a:solidFill>
                <a:srgbClr val="FF0000"/>
              </a:solidFill>
              <a:effectLst>
                <a:outerShdw blurRad="50800" dist="101600" dir="8100000" algn="tr" rotWithShape="0">
                  <a:prstClr val="black">
                    <a:alpha val="75000"/>
                  </a:prstClr>
                </a:outerShdw>
              </a:effectLst>
              <a:latin typeface="Tahoma" pitchFamily="34" charset="0"/>
            </a:endParaRP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Joel 2</a:t>
            </a: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Holy Spirit Came</a:t>
            </a: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Gospel Preached</a:t>
            </a:r>
          </a:p>
          <a:p>
            <a:pPr>
              <a:lnSpc>
                <a:spcPct val="90000"/>
              </a:lnSpc>
              <a:buFontTx/>
              <a:buNone/>
              <a:defRPr/>
            </a:pPr>
            <a:r>
              <a:rPr lang="en-US" sz="3200" b="1" dirty="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a:t>
            </a: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1) Miracles</a:t>
            </a:r>
          </a:p>
          <a:p>
            <a:pPr>
              <a:lnSpc>
                <a:spcPct val="90000"/>
              </a:lnSpc>
              <a:buFontTx/>
              <a:buNone/>
              <a:defRPr/>
            </a:pPr>
            <a:r>
              <a:rPr lang="en-US" sz="3200" b="1" dirty="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a:t>
            </a: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2) Prophecies</a:t>
            </a:r>
          </a:p>
          <a:p>
            <a:pPr>
              <a:lnSpc>
                <a:spcPct val="90000"/>
              </a:lnSpc>
              <a:buFontTx/>
              <a:buNone/>
              <a:defRPr/>
            </a:pPr>
            <a:r>
              <a:rPr lang="en-US" sz="3200" b="1" dirty="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a:t>
            </a: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   3) Resurrection</a:t>
            </a:r>
          </a:p>
          <a:p>
            <a:pPr>
              <a:lnSpc>
                <a:spcPct val="90000"/>
              </a:lnSpc>
              <a:buFontTx/>
              <a:buNone/>
              <a:defRPr/>
            </a:pPr>
            <a:r>
              <a:rPr lang="en-US" sz="3200" b="1" dirty="0" smtClean="0">
                <a:ln w="17780" cmpd="sng">
                  <a:solidFill>
                    <a:srgbClr val="FFFFFF"/>
                  </a:solidFill>
                  <a:prstDash val="solid"/>
                  <a:miter lim="800000"/>
                </a:ln>
                <a:effectLst>
                  <a:outerShdw blurRad="50800" dist="101600" dir="8100000" algn="tr" rotWithShape="0">
                    <a:prstClr val="black">
                      <a:alpha val="75000"/>
                    </a:prstClr>
                  </a:outerShdw>
                </a:effectLst>
                <a:latin typeface="Tahoma" pitchFamily="34" charset="0"/>
              </a:rPr>
              <a:t>Kingdom Exists</a:t>
            </a:r>
          </a:p>
        </p:txBody>
      </p:sp>
    </p:spTree>
    <p:extLst>
      <p:ext uri="{BB962C8B-B14F-4D97-AF65-F5344CB8AC3E}">
        <p14:creationId xmlns:p14="http://schemas.microsoft.com/office/powerpoint/2010/main" val="993953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3"/>
          <p:cNvSpPr txBox="1">
            <a:spLocks noChangeArrowheads="1"/>
          </p:cNvSpPr>
          <p:nvPr/>
        </p:nvSpPr>
        <p:spPr bwMode="auto">
          <a:xfrm>
            <a:off x="152400" y="335845"/>
            <a:ext cx="8763000" cy="6186309"/>
          </a:xfrm>
          <a:prstGeom prst="rect">
            <a:avLst/>
          </a:prstGeom>
          <a:solidFill>
            <a:schemeClr val="bg1"/>
          </a:solidFill>
          <a:ln w="38100">
            <a:solidFill>
              <a:schemeClr val="tx1"/>
            </a:solidFill>
            <a:miter lim="800000"/>
            <a:headEnd/>
            <a:tailEnd/>
          </a:ln>
          <a:effectLst/>
        </p:spPr>
        <p:txBody>
          <a:bodyPr>
            <a:spAutoFit/>
          </a:bodyPr>
          <a:lstStyle/>
          <a:p>
            <a:pPr algn="ctr" eaLnBrk="1" hangingPunct="1">
              <a:spcBef>
                <a:spcPct val="50000"/>
              </a:spcBef>
              <a:defRPr/>
            </a:pPr>
            <a:r>
              <a:rPr lang="en-US" sz="4400" b="1" dirty="0">
                <a:effectLst>
                  <a:outerShdw blurRad="50800" dist="38100" dir="8100000" algn="tr" rotWithShape="0">
                    <a:prstClr val="black">
                      <a:alpha val="40000"/>
                    </a:prstClr>
                  </a:outerShdw>
                </a:effectLst>
                <a:latin typeface="Tahoma" pitchFamily="34" charset="0"/>
              </a:rPr>
              <a:t>He shall judge between the nations, </a:t>
            </a:r>
            <a:r>
              <a:rPr lang="en-US" sz="4400" b="1" dirty="0" smtClean="0">
                <a:effectLst>
                  <a:outerShdw blurRad="50800" dist="38100" dir="8100000" algn="tr" rotWithShape="0">
                    <a:prstClr val="black">
                      <a:alpha val="40000"/>
                    </a:prstClr>
                  </a:outerShdw>
                </a:effectLst>
                <a:latin typeface="Tahoma" pitchFamily="34" charset="0"/>
              </a:rPr>
              <a:t>and </a:t>
            </a:r>
            <a:r>
              <a:rPr lang="en-US" sz="4400" b="1" dirty="0">
                <a:effectLst>
                  <a:outerShdw blurRad="50800" dist="38100" dir="8100000" algn="tr" rotWithShape="0">
                    <a:prstClr val="black">
                      <a:alpha val="40000"/>
                    </a:prstClr>
                  </a:outerShdw>
                </a:effectLst>
                <a:latin typeface="Tahoma" pitchFamily="34" charset="0"/>
              </a:rPr>
              <a:t>rebuke many people; t</a:t>
            </a:r>
            <a:r>
              <a:rPr lang="en-US" sz="4400" b="1" dirty="0" smtClean="0">
                <a:effectLst>
                  <a:outerShdw blurRad="50800" dist="38100" dir="8100000" algn="tr" rotWithShape="0">
                    <a:prstClr val="black">
                      <a:alpha val="40000"/>
                    </a:prstClr>
                  </a:outerShdw>
                </a:effectLst>
                <a:latin typeface="Tahoma" pitchFamily="34" charset="0"/>
              </a:rPr>
              <a:t>hey </a:t>
            </a:r>
            <a:r>
              <a:rPr lang="en-US" sz="4400" b="1" dirty="0">
                <a:effectLst>
                  <a:outerShdw blurRad="50800" dist="38100" dir="8100000" algn="tr" rotWithShape="0">
                    <a:prstClr val="black">
                      <a:alpha val="40000"/>
                    </a:prstClr>
                  </a:outerShdw>
                </a:effectLst>
                <a:latin typeface="Tahoma" pitchFamily="34" charset="0"/>
              </a:rPr>
              <a:t>shall beat their swords into plowshares, </a:t>
            </a:r>
            <a:r>
              <a:rPr lang="en-US" sz="4400" b="1" dirty="0" smtClean="0">
                <a:effectLst>
                  <a:outerShdw blurRad="50800" dist="38100" dir="8100000" algn="tr" rotWithShape="0">
                    <a:prstClr val="black">
                      <a:alpha val="40000"/>
                    </a:prstClr>
                  </a:outerShdw>
                </a:effectLst>
                <a:latin typeface="Tahoma" pitchFamily="34" charset="0"/>
              </a:rPr>
              <a:t>    and </a:t>
            </a:r>
            <a:r>
              <a:rPr lang="en-US" sz="4400" b="1" dirty="0">
                <a:effectLst>
                  <a:outerShdw blurRad="50800" dist="38100" dir="8100000" algn="tr" rotWithShape="0">
                    <a:prstClr val="black">
                      <a:alpha val="40000"/>
                    </a:prstClr>
                  </a:outerShdw>
                </a:effectLst>
                <a:latin typeface="Tahoma" pitchFamily="34" charset="0"/>
              </a:rPr>
              <a:t>their spears into pruning hooks; Nation shall not lift up sword against nation, Neither shall they learn war anymore. (Isaiah 2:4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1000" fill="hold"/>
                                        <p:tgtEl>
                                          <p:spTgt spid="6147"/>
                                        </p:tgtEl>
                                        <p:attrNameLst>
                                          <p:attrName>ppt_w</p:attrName>
                                        </p:attrNameLst>
                                      </p:cBhvr>
                                      <p:tavLst>
                                        <p:tav tm="0">
                                          <p:val>
                                            <p:fltVal val="0"/>
                                          </p:val>
                                        </p:tav>
                                        <p:tav tm="100000">
                                          <p:val>
                                            <p:strVal val="#ppt_w"/>
                                          </p:val>
                                        </p:tav>
                                      </p:tavLst>
                                    </p:anim>
                                    <p:anim calcmode="lin" valueType="num">
                                      <p:cBhvr>
                                        <p:cTn id="8" dur="1000" fill="hold"/>
                                        <p:tgtEl>
                                          <p:spTgt spid="614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 </a:t>
            </a:r>
          </a:p>
        </p:txBody>
      </p:sp>
      <p:sp>
        <p:nvSpPr>
          <p:cNvPr id="14341" name="Rectangle 5"/>
          <p:cNvSpPr>
            <a:spLocks noGrp="1" noChangeArrowheads="1"/>
          </p:cNvSpPr>
          <p:nvPr>
            <p:ph type="body" sz="half" idx="2"/>
          </p:nvPr>
        </p:nvSpPr>
        <p:spPr>
          <a:xfrm>
            <a:off x="4648200" y="914400"/>
            <a:ext cx="4267200" cy="5943600"/>
          </a:xfrm>
          <a:effectLst/>
        </p:spPr>
        <p:txBody>
          <a:bodyPr/>
          <a:lstStyle/>
          <a:p>
            <a:pPr algn="ctr">
              <a:lnSpc>
                <a:spcPct val="90000"/>
              </a:lnSpc>
              <a:buFontTx/>
              <a:buNone/>
              <a:defRPr/>
            </a:pPr>
            <a:endParaRPr lang="en-US" sz="3600" b="1" dirty="0" smtClean="0">
              <a:solidFill>
                <a:srgbClr val="FF33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250860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txEl>
                                              <p:pRg st="2" end="2"/>
                                            </p:txEl>
                                          </p:spTgt>
                                        </p:tgtEl>
                                        <p:attrNameLst>
                                          <p:attrName>style.visibility</p:attrName>
                                        </p:attrNameLst>
                                      </p:cBhvr>
                                      <p:to>
                                        <p:strVal val="visible"/>
                                      </p:to>
                                    </p:set>
                                    <p:anim calcmode="lin" valueType="num">
                                      <p:cBhvr>
                                        <p:cTn id="7" dur="1000" fill="hold"/>
                                        <p:tgtEl>
                                          <p:spTgt spid="14340">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3"/>
          <p:cNvSpPr txBox="1">
            <a:spLocks noChangeArrowheads="1"/>
          </p:cNvSpPr>
          <p:nvPr/>
        </p:nvSpPr>
        <p:spPr bwMode="auto">
          <a:xfrm>
            <a:off x="0" y="0"/>
            <a:ext cx="9144000" cy="6986528"/>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wrap="square">
            <a:spAutoFit/>
          </a:bodyPr>
          <a:lstStyle/>
          <a:p>
            <a:pPr algn="ctr" eaLnBrk="1" hangingPunct="1">
              <a:spcBef>
                <a:spcPct val="50000"/>
              </a:spcBef>
              <a:defRPr/>
            </a:pPr>
            <a:r>
              <a:rPr lang="en-US" sz="3200" b="1" dirty="0" smtClean="0">
                <a:latin typeface="Tahoma" pitchFamily="34" charset="0"/>
              </a:rPr>
              <a:t> </a:t>
            </a:r>
            <a:r>
              <a:rPr lang="en-US" sz="3200" b="1" dirty="0">
                <a:latin typeface="Tahoma" pitchFamily="34" charset="0"/>
              </a:rPr>
              <a:t>I</a:t>
            </a:r>
            <a:r>
              <a:rPr lang="en-US" sz="3200" b="1" dirty="0" smtClean="0">
                <a:latin typeface="Tahoma" pitchFamily="34" charset="0"/>
              </a:rPr>
              <a:t>n </a:t>
            </a:r>
            <a:r>
              <a:rPr lang="en-US" sz="3200" b="1" dirty="0">
                <a:latin typeface="Tahoma" pitchFamily="34" charset="0"/>
              </a:rPr>
              <a:t>the days of these kings the God of heaven will set up a kingdom which shall never be destroyed; and the kingdom shall not be left to other people; it shall break in pieces and consume all these kingdoms, and it shall stand forever.  Inasmuch as you saw that the stone was cut out of the mountain without hands, and that it broke in pieces the iron, the bronze, the clay, the silver, and the gold-the great God has made known to the king what will come to pass after this. The dream is certain, and its interpretation is sure. </a:t>
            </a:r>
            <a:r>
              <a:rPr lang="en-US" sz="3200" b="1" dirty="0" smtClean="0">
                <a:latin typeface="Tahoma" pitchFamily="34" charset="0"/>
              </a:rPr>
              <a:t>                          (</a:t>
            </a:r>
            <a:r>
              <a:rPr lang="en-US" sz="3200" b="1" dirty="0">
                <a:latin typeface="Tahoma" pitchFamily="34" charset="0"/>
              </a:rPr>
              <a:t>Daniel 2:44-45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1000" fill="hold"/>
                                        <p:tgtEl>
                                          <p:spTgt spid="8195"/>
                                        </p:tgtEl>
                                        <p:attrNameLst>
                                          <p:attrName>ppt_w</p:attrName>
                                        </p:attrNameLst>
                                      </p:cBhvr>
                                      <p:tavLst>
                                        <p:tav tm="0">
                                          <p:val>
                                            <p:fltVal val="0"/>
                                          </p:val>
                                        </p:tav>
                                        <p:tav tm="100000">
                                          <p:val>
                                            <p:strVal val="#ppt_w"/>
                                          </p:val>
                                        </p:tav>
                                      </p:tavLst>
                                    </p:anim>
                                    <p:anim calcmode="lin" valueType="num">
                                      <p:cBhvr>
                                        <p:cTn id="8" dur="1000" fill="hold"/>
                                        <p:tgtEl>
                                          <p:spTgt spid="81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a:ln w="38100">
            <a:solidFill>
              <a:schemeClr val="tx1"/>
            </a:solidFill>
          </a:ln>
          <a:effectLst/>
        </p:spPr>
        <p:txBody>
          <a:bodyPr>
            <a:noAutofit/>
          </a:bodyPr>
          <a:lstStyle/>
          <a:p>
            <a:pPr>
              <a:defRPr/>
            </a:pPr>
            <a:r>
              <a:rPr lang="en-US"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ESTABLISHMENT OF THE CHURCH</a:t>
            </a:r>
          </a:p>
        </p:txBody>
      </p:sp>
      <p:sp>
        <p:nvSpPr>
          <p:cNvPr id="14340" name="Rectangle 4"/>
          <p:cNvSpPr>
            <a:spLocks noGrp="1" noChangeArrowheads="1"/>
          </p:cNvSpPr>
          <p:nvPr>
            <p:ph type="body" sz="half" idx="1"/>
          </p:nvPr>
        </p:nvSpPr>
        <p:spPr>
          <a:xfrm>
            <a:off x="228600" y="914400"/>
            <a:ext cx="4267200" cy="5791200"/>
          </a:xfrm>
          <a:ln w="38100">
            <a:solidFill>
              <a:schemeClr val="tx1"/>
            </a:solidFill>
          </a:ln>
          <a:effectLst/>
        </p:spPr>
        <p:txBody>
          <a:bodyPr/>
          <a:lstStyle/>
          <a:p>
            <a:pPr algn="ctr">
              <a:lnSpc>
                <a:spcPct val="90000"/>
              </a:lnSpc>
              <a:buFontTx/>
              <a:buNone/>
              <a:defRPr/>
            </a:pPr>
            <a:r>
              <a:rPr lang="en-US" sz="3200" b="1" dirty="0" smtClean="0">
                <a:ln w="17780" cmpd="sng">
                  <a:solidFill>
                    <a:srgbClr val="FFFFFF"/>
                  </a:solidFill>
                  <a:prstDash val="solid"/>
                  <a:miter lim="800000"/>
                </a:ln>
                <a:solidFill>
                  <a:srgbClr val="FF0000"/>
                </a:solidFill>
                <a:effectLst>
                  <a:outerShdw blurRad="50800" algn="tl" rotWithShape="0">
                    <a:srgbClr val="000000"/>
                  </a:outerShdw>
                </a:effectLst>
                <a:latin typeface="Tahoma" pitchFamily="34" charset="0"/>
              </a:rPr>
              <a:t>PROPHECY </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Jerusalem – Place</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Kingdom – Spiritual</a:t>
            </a:r>
          </a:p>
          <a:p>
            <a:pPr>
              <a:lnSpc>
                <a:spcPct val="90000"/>
              </a:lnSpc>
              <a:buFontTx/>
              <a:buNone/>
              <a:defRPr/>
            </a:pPr>
            <a:r>
              <a:rPr lang="en-US" b="1" dirty="0" smtClean="0">
                <a:effectLst>
                  <a:outerShdw blurRad="50800" dist="101600" dir="8100000" algn="tr" rotWithShape="0">
                    <a:prstClr val="black">
                      <a:alpha val="75000"/>
                    </a:prstClr>
                  </a:outerShdw>
                </a:effectLst>
                <a:latin typeface="Tahoma" pitchFamily="34" charset="0"/>
              </a:rPr>
              <a:t>Deliverance – Sin  </a:t>
            </a:r>
          </a:p>
        </p:txBody>
      </p:sp>
      <p:sp>
        <p:nvSpPr>
          <p:cNvPr id="14341" name="Rectangle 5"/>
          <p:cNvSpPr>
            <a:spLocks noGrp="1" noChangeArrowheads="1"/>
          </p:cNvSpPr>
          <p:nvPr>
            <p:ph type="body" sz="half" idx="2"/>
          </p:nvPr>
        </p:nvSpPr>
        <p:spPr>
          <a:xfrm>
            <a:off x="4648200" y="914400"/>
            <a:ext cx="4267200" cy="5943600"/>
          </a:xfrm>
          <a:effectLst/>
        </p:spPr>
        <p:txBody>
          <a:bodyPr/>
          <a:lstStyle/>
          <a:p>
            <a:pPr algn="ctr">
              <a:lnSpc>
                <a:spcPct val="90000"/>
              </a:lnSpc>
              <a:buFontTx/>
              <a:buNone/>
              <a:defRPr/>
            </a:pPr>
            <a:endParaRPr lang="en-US" sz="3600" b="1" dirty="0" smtClean="0">
              <a:solidFill>
                <a:srgbClr val="FF33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283192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0">
                                            <p:txEl>
                                              <p:pRg st="3" end="3"/>
                                            </p:txEl>
                                          </p:spTgt>
                                        </p:tgtEl>
                                        <p:attrNameLst>
                                          <p:attrName>style.visibility</p:attrName>
                                        </p:attrNameLst>
                                      </p:cBhvr>
                                      <p:to>
                                        <p:strVal val="visible"/>
                                      </p:to>
                                    </p:set>
                                    <p:anim calcmode="lin" valueType="num">
                                      <p:cBhvr>
                                        <p:cTn id="7" dur="1000" fill="hold"/>
                                        <p:tgtEl>
                                          <p:spTgt spid="14340">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143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3"/>
          <p:cNvSpPr txBox="1">
            <a:spLocks noChangeArrowheads="1"/>
          </p:cNvSpPr>
          <p:nvPr/>
        </p:nvSpPr>
        <p:spPr bwMode="auto">
          <a:xfrm>
            <a:off x="190500" y="305068"/>
            <a:ext cx="8763000" cy="6247864"/>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wrap="square">
            <a:spAutoFit/>
          </a:bodyPr>
          <a:lstStyle/>
          <a:p>
            <a:pPr algn="ctr" eaLnBrk="1" hangingPunct="1">
              <a:spcBef>
                <a:spcPct val="50000"/>
              </a:spcBef>
              <a:defRPr/>
            </a:pPr>
            <a:r>
              <a:rPr lang="en-US" sz="4000" b="1" dirty="0">
                <a:latin typeface="Tahoma" pitchFamily="34" charset="0"/>
              </a:rPr>
              <a:t>I</a:t>
            </a:r>
            <a:r>
              <a:rPr lang="en-US" sz="4000" b="1" dirty="0" smtClean="0">
                <a:latin typeface="Tahoma" pitchFamily="34" charset="0"/>
              </a:rPr>
              <a:t>t </a:t>
            </a:r>
            <a:r>
              <a:rPr lang="en-US" sz="4000" b="1" dirty="0">
                <a:latin typeface="Tahoma" pitchFamily="34" charset="0"/>
              </a:rPr>
              <a:t>shall come to pass afterward that I will pour out My Spirit on all flesh; your sons and your daughters shall prophesy, your old men shall dream dreams, your young men shall see visions. And also on My menservants and on My maidservants I will pour </a:t>
            </a:r>
            <a:r>
              <a:rPr lang="en-US" sz="4000" b="1" dirty="0" smtClean="0">
                <a:latin typeface="Tahoma" pitchFamily="34" charset="0"/>
              </a:rPr>
              <a:t>out My </a:t>
            </a:r>
            <a:r>
              <a:rPr lang="en-US" sz="4000" b="1" dirty="0">
                <a:latin typeface="Tahoma" pitchFamily="34" charset="0"/>
              </a:rPr>
              <a:t>Spirit in those days.                       (Joel 2:28-29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p:cTn id="7" dur="1000" fill="hold"/>
                                        <p:tgtEl>
                                          <p:spTgt spid="10243"/>
                                        </p:tgtEl>
                                        <p:attrNameLst>
                                          <p:attrName>ppt_w</p:attrName>
                                        </p:attrNameLst>
                                      </p:cBhvr>
                                      <p:tavLst>
                                        <p:tav tm="0">
                                          <p:val>
                                            <p:fltVal val="0"/>
                                          </p:val>
                                        </p:tav>
                                        <p:tav tm="100000">
                                          <p:val>
                                            <p:strVal val="#ppt_w"/>
                                          </p:val>
                                        </p:tav>
                                      </p:tavLst>
                                    </p:anim>
                                    <p:anim calcmode="lin" valueType="num">
                                      <p:cBhvr>
                                        <p:cTn id="8" dur="1000" fill="hold"/>
                                        <p:tgtEl>
                                          <p:spTgt spid="102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3"/>
          <p:cNvSpPr txBox="1">
            <a:spLocks noChangeArrowheads="1"/>
          </p:cNvSpPr>
          <p:nvPr/>
        </p:nvSpPr>
        <p:spPr bwMode="auto">
          <a:xfrm>
            <a:off x="190500" y="181957"/>
            <a:ext cx="8763000" cy="6494085"/>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a:spAutoFit/>
          </a:bodyPr>
          <a:lstStyle/>
          <a:p>
            <a:pPr algn="ctr" eaLnBrk="1" hangingPunct="1">
              <a:spcBef>
                <a:spcPct val="50000"/>
              </a:spcBef>
              <a:defRPr/>
            </a:pPr>
            <a:r>
              <a:rPr lang="en-US" sz="3200" b="1" dirty="0"/>
              <a:t> </a:t>
            </a:r>
            <a:r>
              <a:rPr lang="en-US" sz="3200" b="1" dirty="0">
                <a:latin typeface="Tahoma" pitchFamily="34" charset="0"/>
              </a:rPr>
              <a:t>I will show wonders in the heavens and in the earth: blood and fire and pillars of smoke. The sun shall be turned into darkness, and the moon into blood, before the coming of the great and awesome day of the LORD.  And it shall come to pass that whoever calls on the name of the LORD shall be saved. </a:t>
            </a:r>
            <a:r>
              <a:rPr lang="en-US" sz="3200" b="1" dirty="0" smtClean="0">
                <a:latin typeface="Tahoma" pitchFamily="34" charset="0"/>
              </a:rPr>
              <a:t>           For </a:t>
            </a:r>
            <a:r>
              <a:rPr lang="en-US" sz="3200" b="1" dirty="0">
                <a:latin typeface="Tahoma" pitchFamily="34" charset="0"/>
              </a:rPr>
              <a:t>in Mount Zion and in Jerusalem </a:t>
            </a:r>
            <a:r>
              <a:rPr lang="en-US" sz="3200" b="1" dirty="0" smtClean="0">
                <a:latin typeface="Tahoma" pitchFamily="34" charset="0"/>
              </a:rPr>
              <a:t>  there </a:t>
            </a:r>
            <a:r>
              <a:rPr lang="en-US" sz="3200" b="1" dirty="0">
                <a:latin typeface="Tahoma" pitchFamily="34" charset="0"/>
              </a:rPr>
              <a:t>shall be deliverance, as the LORD has said, among the remnant whom </a:t>
            </a:r>
            <a:r>
              <a:rPr lang="en-US" sz="3200" b="1" dirty="0" smtClean="0">
                <a:latin typeface="Tahoma" pitchFamily="34" charset="0"/>
              </a:rPr>
              <a:t>    the </a:t>
            </a:r>
            <a:r>
              <a:rPr lang="en-US" sz="3200" b="1" dirty="0">
                <a:latin typeface="Tahoma" pitchFamily="34" charset="0"/>
              </a:rPr>
              <a:t>LORD calls.   </a:t>
            </a:r>
            <a:r>
              <a:rPr lang="en-US" sz="3200" b="1" dirty="0" smtClean="0">
                <a:latin typeface="Tahoma" pitchFamily="34" charset="0"/>
              </a:rPr>
              <a:t>                                                      (</a:t>
            </a:r>
            <a:r>
              <a:rPr lang="en-US" sz="3200" b="1" dirty="0">
                <a:latin typeface="Tahoma" pitchFamily="34" charset="0"/>
              </a:rPr>
              <a:t>Joel 2:30-32 NKJV)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1000" fill="hold"/>
                                        <p:tgtEl>
                                          <p:spTgt spid="11267"/>
                                        </p:tgtEl>
                                        <p:attrNameLst>
                                          <p:attrName>ppt_w</p:attrName>
                                        </p:attrNameLst>
                                      </p:cBhvr>
                                      <p:tavLst>
                                        <p:tav tm="0">
                                          <p:val>
                                            <p:fltVal val="0"/>
                                          </p:val>
                                        </p:tav>
                                        <p:tav tm="100000">
                                          <p:val>
                                            <p:strVal val="#ppt_w"/>
                                          </p:val>
                                        </p:tav>
                                      </p:tavLst>
                                    </p:anim>
                                    <p:anim calcmode="lin" valueType="num">
                                      <p:cBhvr>
                                        <p:cTn id="8" dur="1000" fill="hold"/>
                                        <p:tgtEl>
                                          <p:spTgt spid="112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1271</Words>
  <Application>Microsoft Office PowerPoint</Application>
  <PresentationFormat>On-screen Show (4:3)</PresentationFormat>
  <Paragraphs>152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Tahoma</vt:lpstr>
      <vt:lpstr>Office Theme</vt:lpstr>
      <vt:lpstr>The Church Of Jesus Christ</vt:lpstr>
      <vt:lpstr>ESTABLISHMENT OF THE CHURCH</vt:lpstr>
      <vt:lpstr>PowerPoint Presentation</vt:lpstr>
      <vt:lpstr>PowerPoint Presentation</vt:lpstr>
      <vt:lpstr>ESTABLISHMENT OF THE CHURCH</vt:lpstr>
      <vt:lpstr>PowerPoint Presentation</vt:lpstr>
      <vt:lpstr>ESTABLISHMENT OF THE CHURCH</vt:lpstr>
      <vt:lpstr>PowerPoint Presentation</vt:lpstr>
      <vt:lpstr>PowerPoint Presentation</vt:lpstr>
      <vt:lpstr>ESTABLISHMENT OF THE CHURCH</vt:lpstr>
      <vt:lpstr>PowerPoint Presentation</vt:lpstr>
      <vt:lpstr>ESTABLISHMENT OF THE CHURCH</vt:lpstr>
      <vt:lpstr>PowerPoint Presentation</vt:lpstr>
      <vt:lpstr>ESTABLISHMENT OF THE CHURCH</vt:lpstr>
      <vt:lpstr>PowerPoint Presentation</vt:lpstr>
      <vt:lpstr>ESTABLISHMENT OF THE CHURCH</vt:lpstr>
      <vt:lpstr>PowerPoint Presentation</vt:lpstr>
      <vt:lpstr>ESTABLISHMENT OF THE CHURCH</vt:lpstr>
      <vt:lpstr>PowerPoint Presentation</vt:lpstr>
      <vt:lpstr>ESTABLISHMENT OF THE CHURCH</vt:lpstr>
      <vt:lpstr>PowerPoint Presentation</vt:lpstr>
      <vt:lpstr>ESTABLISHMENT OF THE CHURCH</vt:lpstr>
      <vt:lpstr>PowerPoint Presentation</vt:lpstr>
      <vt:lpstr>ESTABLISHMENT OF THE CHURCH</vt:lpstr>
      <vt:lpstr>PowerPoint Presentation</vt:lpstr>
      <vt:lpstr>ESTABLISHMENT OF THE CHURCH</vt:lpstr>
      <vt:lpstr>PowerPoint Presentation</vt:lpstr>
      <vt:lpstr>PowerPoint Presentation</vt:lpstr>
      <vt:lpstr>PowerPoint Presentation</vt:lpstr>
      <vt:lpstr>ESTABLISHMENT OF THE CHURCH</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Cain and Abel</dc:title>
  <dc:creator>MikeHardin</dc:creator>
  <cp:lastModifiedBy>Michael Hardin</cp:lastModifiedBy>
  <cp:revision>27</cp:revision>
  <dcterms:created xsi:type="dcterms:W3CDTF">2011-01-14T16:50:09Z</dcterms:created>
  <dcterms:modified xsi:type="dcterms:W3CDTF">2017-02-24T15:48:11Z</dcterms:modified>
</cp:coreProperties>
</file>