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451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55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455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455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55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455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5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5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15FF79-9650-4462-97B0-AAF2BA83D9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A4F25-00A8-416A-A230-DA48099837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587F6-995B-4724-9106-395A6E7D9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8A977-AA71-4D67-9DA4-934709A0E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141E0-C19B-4A22-BBC5-7C9383CF3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AF35A-C134-4D26-B934-11ED52C7C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D1CF8-DF59-4B81-895B-E32F864C7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17E00-3129-4B92-BF2F-3F9B470FD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59B28-735F-4F9A-8B3B-36BB4EF80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7AC1D-DD96-4574-A069-9285093E7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82AB-0BCD-451B-82CC-23380F41F2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5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35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353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5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53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353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353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6388AF8-C94C-4EFC-8C3D-7AEBE1D5EED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Attributes of God Which       We Must Possess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Recent Lessons: “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What is God Like</a:t>
            </a:r>
            <a:r>
              <a:rPr lang="en-US" b="1" dirty="0" smtClean="0">
                <a:effectLst/>
              </a:rPr>
              <a:t>?”</a:t>
            </a:r>
          </a:p>
          <a:p>
            <a:r>
              <a:rPr lang="en-US" b="1" dirty="0" smtClean="0">
                <a:effectLst/>
              </a:rPr>
              <a:t>To be approached with Fear and Trembling.</a:t>
            </a:r>
          </a:p>
          <a:p>
            <a:r>
              <a:rPr lang="en-US" b="1" dirty="0" smtClean="0">
                <a:effectLst/>
              </a:rPr>
              <a:t>Important that we </a:t>
            </a:r>
            <a:r>
              <a:rPr lang="en-US" b="1" i="1" dirty="0" smtClean="0">
                <a:effectLst/>
              </a:rPr>
              <a:t>“</a:t>
            </a:r>
            <a:r>
              <a:rPr lang="en-US" b="1" i="1" u="sng" dirty="0" smtClean="0">
                <a:effectLst/>
              </a:rPr>
              <a:t>know</a:t>
            </a:r>
            <a:r>
              <a:rPr lang="en-US" b="1" dirty="0" smtClean="0">
                <a:effectLst/>
              </a:rPr>
              <a:t>” God, John 17:3.</a:t>
            </a:r>
          </a:p>
          <a:p>
            <a:r>
              <a:rPr lang="en-US" b="1" dirty="0" smtClean="0">
                <a:effectLst/>
              </a:rPr>
              <a:t>Referring to the “</a:t>
            </a:r>
            <a:r>
              <a:rPr lang="en-US" b="1" i="1" u="sng" dirty="0" smtClean="0">
                <a:effectLst/>
              </a:rPr>
              <a:t>Godhead,</a:t>
            </a:r>
            <a:r>
              <a:rPr lang="en-US" b="1" dirty="0" smtClean="0">
                <a:effectLst/>
              </a:rPr>
              <a:t>” the Father, the Son, and the Holy Spirit.  Acts 17:29; Rom. 1:20; Col. 2:9.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Communicable Attribute –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</a:rPr>
              <a:t>Mercy!</a:t>
            </a:r>
            <a:endParaRPr lang="en-US" sz="36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effectLst/>
              </a:rPr>
              <a:t>God is a God of mercy</a:t>
            </a:r>
            <a:r>
              <a:rPr lang="en-US" sz="2800" b="1" dirty="0" smtClean="0">
                <a:effectLst/>
              </a:rPr>
              <a:t>! Eph. 2:4; Tit. 3:5; Luke 1:72; Rom. 15:9.</a:t>
            </a:r>
          </a:p>
          <a:p>
            <a:pPr lvl="1"/>
            <a:r>
              <a:rPr lang="en-US" sz="2400" b="1" dirty="0" smtClean="0">
                <a:effectLst/>
              </a:rPr>
              <a:t>Mercy is “the outward manifestation of pity; it assumes a need on the part of him who receives it, and resources adequate to meet the need on the part of him who shows  it.” Vine.</a:t>
            </a:r>
          </a:p>
          <a:p>
            <a:r>
              <a:rPr lang="en-US" sz="2800" b="1" u="sng" dirty="0" smtClean="0">
                <a:effectLst/>
              </a:rPr>
              <a:t>Since God is merciful to us</a:t>
            </a:r>
            <a:r>
              <a:rPr lang="en-US" sz="2800" b="1" dirty="0" smtClean="0">
                <a:effectLst/>
              </a:rPr>
              <a:t>,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He wants us to show mercy to others</a:t>
            </a:r>
            <a:r>
              <a:rPr lang="en-US" sz="2800" b="1" dirty="0" smtClean="0">
                <a:effectLst/>
              </a:rPr>
              <a:t>. Matt. 9:13; 12:7; 23:23; Luke 10:37; Jas. 2:13; Col. 3:12.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Communicable Attribute –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</a:rPr>
              <a:t>Longsuffering</a:t>
            </a:r>
            <a:r>
              <a:rPr lang="en-US" sz="3600" b="1" dirty="0" smtClean="0">
                <a:effectLst/>
              </a:rPr>
              <a:t>!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“The quality of self-restraint in the face of provocation which does not hastily retaliate or promptly punish; it is the opposite of anger, and is associated with mercy.” Vine. It “does not surrender to </a:t>
            </a:r>
            <a:r>
              <a:rPr lang="en-US" sz="2800" b="1" smtClean="0"/>
              <a:t>circumstances or </a:t>
            </a:r>
            <a:r>
              <a:rPr lang="en-US" sz="2800" b="1" dirty="0" smtClean="0"/>
              <a:t>succumb under trial; it is the </a:t>
            </a:r>
            <a:r>
              <a:rPr lang="en-US" sz="2800" b="1" smtClean="0"/>
              <a:t>opposite of </a:t>
            </a:r>
            <a:r>
              <a:rPr lang="en-US" sz="2800" b="1" dirty="0" smtClean="0"/>
              <a:t>despondency and is associated with hope,”    I Thess. 1:3.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/>
              </a:rPr>
              <a:t>God is a God of patience and longsuffering</a:t>
            </a:r>
            <a:r>
              <a:rPr lang="en-US" sz="2800" b="1" dirty="0" smtClean="0"/>
              <a:t>, Ex. 34:6; Rom. 2:4; I Pet. 3:20; 2 Pet. 3:15.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Longsuffering (</a:t>
            </a:r>
            <a:r>
              <a:rPr lang="en-US" b="1" dirty="0" err="1" smtClean="0">
                <a:effectLst/>
              </a:rPr>
              <a:t>con’t</a:t>
            </a:r>
            <a:r>
              <a:rPr lang="en-US" b="1" dirty="0" smtClean="0">
                <a:effectLst/>
              </a:rPr>
              <a:t>)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Since God is longsuffering to us,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He wants us to be longsuffering</a:t>
            </a:r>
            <a:r>
              <a:rPr lang="en-US" b="1" dirty="0" smtClean="0">
                <a:effectLst/>
              </a:rPr>
              <a:t> toward others.</a:t>
            </a:r>
          </a:p>
          <a:p>
            <a:r>
              <a:rPr lang="en-US" b="1" dirty="0" smtClean="0">
                <a:effectLst/>
              </a:rPr>
              <a:t>2 Cor. 6:3-6</a:t>
            </a:r>
          </a:p>
          <a:p>
            <a:r>
              <a:rPr lang="en-US" b="1" dirty="0" smtClean="0">
                <a:effectLst/>
              </a:rPr>
              <a:t>Gal.5:22.</a:t>
            </a:r>
          </a:p>
          <a:p>
            <a:r>
              <a:rPr lang="en-US" b="1" dirty="0" smtClean="0">
                <a:effectLst/>
              </a:rPr>
              <a:t>Eph. 4:2.</a:t>
            </a:r>
          </a:p>
          <a:p>
            <a:r>
              <a:rPr lang="en-US" b="1" dirty="0" smtClean="0">
                <a:effectLst/>
              </a:rPr>
              <a:t>Col. 3:12.</a:t>
            </a:r>
          </a:p>
          <a:p>
            <a:r>
              <a:rPr lang="en-US" b="1" dirty="0" smtClean="0">
                <a:effectLst/>
              </a:rPr>
              <a:t>Heb. 6:12.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Communicable Attribute – </a:t>
            </a:r>
            <a:r>
              <a:rPr lang="en-US" sz="3600" b="1" dirty="0" smtClean="0">
                <a:solidFill>
                  <a:srgbClr val="FFFF00"/>
                </a:solidFill>
                <a:effectLst/>
              </a:rPr>
              <a:t>Goodness</a:t>
            </a:r>
            <a:r>
              <a:rPr lang="en-US" sz="3600" b="1" dirty="0" smtClean="0">
                <a:effectLst/>
              </a:rPr>
              <a:t>!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“</a:t>
            </a:r>
            <a:r>
              <a:rPr lang="en-US" b="1" i="1" u="sng" dirty="0" smtClean="0">
                <a:effectLst/>
              </a:rPr>
              <a:t>Good</a:t>
            </a:r>
            <a:r>
              <a:rPr lang="en-US" b="1" dirty="0" smtClean="0">
                <a:effectLst/>
              </a:rPr>
              <a:t>” from </a:t>
            </a:r>
            <a:r>
              <a:rPr lang="en-US" b="1" i="1" dirty="0" err="1" smtClean="0">
                <a:effectLst/>
              </a:rPr>
              <a:t>agathos</a:t>
            </a:r>
            <a:r>
              <a:rPr lang="en-US" b="1" dirty="0" smtClean="0">
                <a:effectLst/>
              </a:rPr>
              <a:t>, and “describes that which, being good in its character or constitution, is beneficial in its effect.”</a:t>
            </a:r>
          </a:p>
          <a:p>
            <a:r>
              <a:rPr lang="en-US" b="1" dirty="0" smtClean="0">
                <a:solidFill>
                  <a:srgbClr val="FFFF00"/>
                </a:solidFill>
                <a:effectLst/>
              </a:rPr>
              <a:t>God is absolutely and consummately good</a:t>
            </a:r>
            <a:r>
              <a:rPr lang="en-US" b="1" dirty="0" smtClean="0">
                <a:effectLst/>
              </a:rPr>
              <a:t>! Matt. 19:17; Mark 10:18; Luke 18:10.</a:t>
            </a:r>
          </a:p>
          <a:p>
            <a:r>
              <a:rPr lang="en-US" b="1" dirty="0" smtClean="0">
                <a:effectLst/>
              </a:rPr>
              <a:t>God wants us </a:t>
            </a:r>
            <a:r>
              <a:rPr lang="en-US" b="1" u="sng" dirty="0" smtClean="0">
                <a:effectLst/>
              </a:rPr>
              <a:t>to be good, and to do good</a:t>
            </a:r>
            <a:r>
              <a:rPr lang="en-US" b="1" dirty="0" smtClean="0">
                <a:effectLst/>
              </a:rPr>
              <a:t>. Rom. 12:9; Gal. 6:10; </a:t>
            </a:r>
            <a:r>
              <a:rPr lang="en-US" b="1" dirty="0" err="1" smtClean="0">
                <a:effectLst/>
              </a:rPr>
              <a:t>Lk</a:t>
            </a:r>
            <a:r>
              <a:rPr lang="en-US" b="1" dirty="0" smtClean="0">
                <a:effectLst/>
              </a:rPr>
              <a:t>. 8:15.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Communicable Attribute –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</a:rPr>
              <a:t>Faithfulness</a:t>
            </a:r>
            <a:r>
              <a:rPr lang="en-US" sz="3600" b="1" dirty="0" smtClean="0">
                <a:effectLst/>
              </a:rPr>
              <a:t>!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From </a:t>
            </a:r>
            <a:r>
              <a:rPr lang="en-US" b="1" i="1" dirty="0" err="1" smtClean="0">
                <a:effectLst/>
              </a:rPr>
              <a:t>pistos</a:t>
            </a:r>
            <a:r>
              <a:rPr lang="en-US" b="1" dirty="0" smtClean="0">
                <a:effectLst/>
              </a:rPr>
              <a:t>, and means to be trustworthy, reliable.</a:t>
            </a:r>
          </a:p>
          <a:p>
            <a:r>
              <a:rPr lang="en-US" b="1" dirty="0" smtClean="0">
                <a:solidFill>
                  <a:srgbClr val="FFFF00"/>
                </a:solidFill>
                <a:effectLst/>
              </a:rPr>
              <a:t>God is faithful</a:t>
            </a:r>
            <a:r>
              <a:rPr lang="en-US" b="1" dirty="0" smtClean="0">
                <a:effectLst/>
              </a:rPr>
              <a:t>! I Cor. 1:9; 10:13; 2 Cor. 1:18; 2 Tim. 2:13; I John 1:9.</a:t>
            </a:r>
          </a:p>
          <a:p>
            <a:r>
              <a:rPr lang="en-US" b="1" u="sng" dirty="0" smtClean="0">
                <a:effectLst/>
              </a:rPr>
              <a:t>God wants us to be faithful</a:t>
            </a:r>
            <a:r>
              <a:rPr lang="en-US" b="1" dirty="0" smtClean="0">
                <a:effectLst/>
              </a:rPr>
              <a:t>, trustworthy, reliable.  Matt. 25:21,23; Acts 16:15; I Cor. 4:2,17; Eph. 6:21;        I Tim. 1:12; Rev. 2:10.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Communicable Attribute –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</a:rPr>
              <a:t>Righteousness</a:t>
            </a:r>
            <a:r>
              <a:rPr lang="en-US" sz="3600" b="1" dirty="0" smtClean="0">
                <a:effectLst/>
              </a:rPr>
              <a:t>!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effectLst/>
              </a:rPr>
              <a:t>From </a:t>
            </a:r>
            <a:r>
              <a:rPr lang="en-US" sz="2800" b="1" i="1" dirty="0" err="1" smtClean="0">
                <a:effectLst/>
              </a:rPr>
              <a:t>diakaiosune</a:t>
            </a:r>
            <a:r>
              <a:rPr lang="en-US" sz="2800" b="1" dirty="0" smtClean="0">
                <a:effectLst/>
              </a:rPr>
              <a:t>; “the quality of being right or just.”</a:t>
            </a:r>
          </a:p>
          <a:p>
            <a:r>
              <a:rPr lang="en-US" sz="2800" b="1" u="sng" dirty="0" smtClean="0">
                <a:effectLst/>
              </a:rPr>
              <a:t>An attribute God possesses</a:t>
            </a:r>
            <a:r>
              <a:rPr lang="en-US" sz="2800" b="1" dirty="0" smtClean="0">
                <a:effectLst/>
              </a:rPr>
              <a:t>.</a:t>
            </a:r>
          </a:p>
          <a:p>
            <a:pPr lvl="1"/>
            <a:r>
              <a:rPr lang="en-US" sz="2400" b="1" dirty="0" smtClean="0">
                <a:effectLst/>
              </a:rPr>
              <a:t>As it relates to God, it “means essentially the same as His faithfulness, or truthfulness, that which is consistent with His own nature and promises.  Rom. 3:23; Rom. 1:16-17.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/>
              </a:rPr>
              <a:t>He wants us to be righteous, </a:t>
            </a:r>
            <a:r>
              <a:rPr lang="en-US" sz="2800" b="1" dirty="0" smtClean="0">
                <a:effectLst/>
              </a:rPr>
              <a:t>and to pursue that which is righteous.  Matt. 5:6; 6:33; Eph. 6:14.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Conclusion: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There are other attributes of God of a moral and spiritual nature, which are communicable to man.  Yes</a:t>
            </a:r>
            <a:r>
              <a:rPr lang="en-US" b="1" u="sng" dirty="0" smtClean="0">
                <a:effectLst/>
              </a:rPr>
              <a:t>, morally and spiritually,</a:t>
            </a:r>
            <a:r>
              <a:rPr lang="en-US" b="1" dirty="0" smtClean="0">
                <a:effectLst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God wants us to be like Him!</a:t>
            </a:r>
          </a:p>
          <a:p>
            <a:r>
              <a:rPr lang="en-US" b="1" dirty="0" smtClean="0">
                <a:effectLst/>
              </a:rPr>
              <a:t>And it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starts</a:t>
            </a:r>
            <a:r>
              <a:rPr lang="en-US" b="1" dirty="0" smtClean="0">
                <a:effectLst/>
              </a:rPr>
              <a:t> with one obtaining the forgiveness of sins through obedience to His saving Gospel!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God is a God of Many Attributes!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Incommunicable Attributes </a:t>
            </a:r>
            <a:r>
              <a:rPr lang="en-US" b="1" dirty="0" smtClean="0">
                <a:effectLst/>
              </a:rPr>
              <a:t>– attributes of God, which are </a:t>
            </a:r>
            <a:r>
              <a:rPr lang="en-US" b="1" u="sng" dirty="0" smtClean="0">
                <a:effectLst/>
              </a:rPr>
              <a:t>not</a:t>
            </a:r>
            <a:r>
              <a:rPr lang="en-US" b="1" dirty="0" smtClean="0">
                <a:effectLst/>
              </a:rPr>
              <a:t> communicated to man, which </a:t>
            </a:r>
            <a:r>
              <a:rPr lang="en-US" b="1" u="sng" dirty="0" smtClean="0">
                <a:effectLst/>
              </a:rPr>
              <a:t>belong to God Alone</a:t>
            </a:r>
            <a:r>
              <a:rPr lang="en-US" b="1" dirty="0" smtClean="0">
                <a:effectLst/>
              </a:rPr>
              <a:t>.</a:t>
            </a:r>
          </a:p>
          <a:p>
            <a:r>
              <a:rPr lang="en-US" b="1" dirty="0" smtClean="0">
                <a:solidFill>
                  <a:srgbClr val="FFFF00"/>
                </a:solidFill>
                <a:effectLst/>
              </a:rPr>
              <a:t>Communicable Attributes </a:t>
            </a:r>
            <a:r>
              <a:rPr lang="en-US" b="1" dirty="0" smtClean="0">
                <a:effectLst/>
              </a:rPr>
              <a:t>– Attributes of God, which may be (and which are divinely intended) </a:t>
            </a:r>
            <a:r>
              <a:rPr lang="en-US" b="1" u="sng" dirty="0" smtClean="0">
                <a:effectLst/>
              </a:rPr>
              <a:t>communicated to us</a:t>
            </a:r>
            <a:r>
              <a:rPr lang="en-US" b="1" dirty="0" smtClean="0">
                <a:effectLst/>
              </a:rPr>
              <a:t>.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Some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Incommunicable</a:t>
            </a:r>
            <a:r>
              <a:rPr lang="en-US" b="1" dirty="0" smtClean="0">
                <a:effectLst/>
              </a:rPr>
              <a:t> Attributes: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/>
              </a:rPr>
              <a:t>Immutability</a:t>
            </a:r>
            <a:r>
              <a:rPr lang="en-US" b="1" dirty="0" smtClean="0">
                <a:effectLst/>
              </a:rPr>
              <a:t> (God does not change!)</a:t>
            </a:r>
          </a:p>
          <a:p>
            <a:pPr lvl="1"/>
            <a:r>
              <a:rPr lang="en-US" b="1" dirty="0" smtClean="0">
                <a:effectLst/>
              </a:rPr>
              <a:t>Mal. 3:6; Heb. 13:8; Jas. 1:17.</a:t>
            </a:r>
          </a:p>
          <a:p>
            <a:r>
              <a:rPr lang="en-US" b="1" dirty="0" smtClean="0">
                <a:solidFill>
                  <a:srgbClr val="FFFF00"/>
                </a:solidFill>
                <a:effectLst/>
              </a:rPr>
              <a:t>Omnipotence</a:t>
            </a:r>
            <a:r>
              <a:rPr lang="en-US" b="1" dirty="0" smtClean="0">
                <a:effectLst/>
              </a:rPr>
              <a:t> (God is Almighty!)</a:t>
            </a:r>
          </a:p>
          <a:p>
            <a:pPr lvl="1"/>
            <a:r>
              <a:rPr lang="en-US" b="1" dirty="0" smtClean="0">
                <a:effectLst/>
              </a:rPr>
              <a:t>Gen. 17:1; Ps. 33:9</a:t>
            </a:r>
          </a:p>
          <a:p>
            <a:r>
              <a:rPr lang="en-US" b="1" u="sng" dirty="0" smtClean="0">
                <a:effectLst/>
              </a:rPr>
              <a:t>Omniscience</a:t>
            </a:r>
            <a:r>
              <a:rPr lang="en-US" b="1" dirty="0" smtClean="0">
                <a:effectLst/>
              </a:rPr>
              <a:t> (God has complete knowledge!).</a:t>
            </a:r>
          </a:p>
          <a:p>
            <a:pPr lvl="1"/>
            <a:r>
              <a:rPr lang="en-US" b="1" dirty="0" smtClean="0">
                <a:effectLst/>
              </a:rPr>
              <a:t>Ps. 139:1-6; Heb. 4:13; Ps. 147:5.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Incommunicable Attributes (</a:t>
            </a:r>
            <a:r>
              <a:rPr lang="en-US" b="1" dirty="0" err="1" smtClean="0">
                <a:effectLst/>
              </a:rPr>
              <a:t>con’t</a:t>
            </a:r>
            <a:r>
              <a:rPr lang="en-US" b="1" dirty="0" smtClean="0">
                <a:effectLst/>
              </a:rPr>
              <a:t>)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Omnipresence</a:t>
            </a:r>
            <a:r>
              <a:rPr lang="en-US" b="1" dirty="0" smtClean="0">
                <a:effectLst/>
              </a:rPr>
              <a:t> – everywhere at once! </a:t>
            </a:r>
          </a:p>
          <a:p>
            <a:pPr lvl="1"/>
            <a:r>
              <a:rPr lang="en-US" b="1" dirty="0" smtClean="0">
                <a:effectLst/>
              </a:rPr>
              <a:t>Jer. 23:24; Ps. 139:7-12.</a:t>
            </a:r>
          </a:p>
          <a:p>
            <a:pPr lvl="1"/>
            <a:r>
              <a:rPr lang="en-US" b="1" dirty="0" smtClean="0">
                <a:effectLst/>
              </a:rPr>
              <a:t>Jonah tried to run from God, but was not successful, Jonah 1:1-3.</a:t>
            </a:r>
          </a:p>
          <a:p>
            <a:r>
              <a:rPr lang="en-US" b="1" dirty="0" smtClean="0">
                <a:solidFill>
                  <a:srgbClr val="FFFF00"/>
                </a:solidFill>
                <a:effectLst/>
              </a:rPr>
              <a:t>Self Sufficiency</a:t>
            </a:r>
            <a:r>
              <a:rPr lang="en-US" b="1" dirty="0" smtClean="0">
                <a:effectLst/>
              </a:rPr>
              <a:t>.</a:t>
            </a:r>
          </a:p>
          <a:p>
            <a:pPr lvl="1"/>
            <a:r>
              <a:rPr lang="en-US" b="1" dirty="0" smtClean="0">
                <a:effectLst/>
              </a:rPr>
              <a:t>Ps. 102:24-27.  </a:t>
            </a:r>
            <a:endParaRPr lang="en-US" b="1" dirty="0">
              <a:effectLst/>
            </a:endParaRPr>
          </a:p>
          <a:p>
            <a:pPr lvl="1"/>
            <a:r>
              <a:rPr lang="en-US" b="1" dirty="0" smtClean="0">
                <a:effectLst/>
              </a:rPr>
              <a:t>But we are dependent on God!  Acts 17:38</a:t>
            </a:r>
          </a:p>
          <a:p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Incommunicable Attributes (con’)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Sovereignty</a:t>
            </a:r>
            <a:r>
              <a:rPr lang="en-US" b="1" dirty="0" smtClean="0">
                <a:effectLst/>
              </a:rPr>
              <a:t>.</a:t>
            </a:r>
          </a:p>
          <a:p>
            <a:pPr lvl="1"/>
            <a:r>
              <a:rPr lang="en-US" b="1" dirty="0" smtClean="0">
                <a:effectLst/>
              </a:rPr>
              <a:t>God is the Supreme Being; He is answerable to no one.  I Tim. 6:15; Isaiah 46:9-10.</a:t>
            </a:r>
          </a:p>
          <a:p>
            <a:pPr lvl="1"/>
            <a:r>
              <a:rPr lang="en-US" b="1" dirty="0" smtClean="0">
                <a:effectLst/>
              </a:rPr>
              <a:t>We are answerable to God. 2 Cor. 5:10.</a:t>
            </a:r>
          </a:p>
          <a:p>
            <a:r>
              <a:rPr lang="en-US" b="1" dirty="0" smtClean="0">
                <a:solidFill>
                  <a:srgbClr val="FFFF00"/>
                </a:solidFill>
                <a:effectLst/>
              </a:rPr>
              <a:t>Perfection.</a:t>
            </a:r>
          </a:p>
          <a:p>
            <a:pPr lvl="1"/>
            <a:r>
              <a:rPr lang="en-US" b="1" dirty="0" smtClean="0">
                <a:effectLst/>
              </a:rPr>
              <a:t>God is sinless!  Perfect in all His attributes, Matt. 5:48.</a:t>
            </a:r>
          </a:p>
          <a:p>
            <a:pPr lvl="1"/>
            <a:r>
              <a:rPr lang="en-US" b="1" dirty="0" smtClean="0">
                <a:effectLst/>
              </a:rPr>
              <a:t>We have all sinned!  Rom. 3:23.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Important Point!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/>
              </a:rPr>
              <a:t>Morally and Spiritually</a:t>
            </a:r>
            <a:r>
              <a:rPr lang="en-US" b="1" dirty="0" smtClean="0">
                <a:effectLst/>
              </a:rPr>
              <a:t>,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God wants us to be like Him!  </a:t>
            </a:r>
          </a:p>
          <a:p>
            <a:pPr lvl="1"/>
            <a:r>
              <a:rPr lang="en-US" b="1" dirty="0" smtClean="0">
                <a:effectLst/>
              </a:rPr>
              <a:t>Matt. 5:48. “</a:t>
            </a:r>
            <a:r>
              <a:rPr lang="en-US" b="1" i="1" dirty="0" smtClean="0">
                <a:effectLst/>
              </a:rPr>
              <a:t>Be ye therefore perfect, even as your Father which is in heaven is perfect.”</a:t>
            </a:r>
          </a:p>
          <a:p>
            <a:pPr lvl="1"/>
            <a:r>
              <a:rPr lang="en-US" b="1" dirty="0" smtClean="0">
                <a:effectLst/>
              </a:rPr>
              <a:t>2 Pet. 1:4. “…</a:t>
            </a:r>
            <a:r>
              <a:rPr lang="en-US" b="1" i="1" dirty="0" smtClean="0">
                <a:effectLst/>
              </a:rPr>
              <a:t>that by these ye might be partakers  of the divine nature</a:t>
            </a:r>
            <a:r>
              <a:rPr lang="en-US" b="1" dirty="0" smtClean="0">
                <a:effectLst/>
              </a:rPr>
              <a:t>…”</a:t>
            </a:r>
          </a:p>
          <a:p>
            <a:pPr lvl="1"/>
            <a:r>
              <a:rPr lang="en-US" b="1" dirty="0" smtClean="0">
                <a:effectLst/>
              </a:rPr>
              <a:t>2 </a:t>
            </a:r>
            <a:r>
              <a:rPr lang="en-US" b="1" dirty="0" err="1" smtClean="0">
                <a:effectLst/>
              </a:rPr>
              <a:t>Cor</a:t>
            </a:r>
            <a:r>
              <a:rPr lang="en-US" b="1" dirty="0" smtClean="0">
                <a:effectLst/>
              </a:rPr>
              <a:t> 3:18. “</a:t>
            </a:r>
            <a:r>
              <a:rPr lang="en-US" b="1" i="1" dirty="0" smtClean="0">
                <a:effectLst/>
              </a:rPr>
              <a:t>We…are changed into the same image, from glory to glory…”</a:t>
            </a:r>
          </a:p>
          <a:p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Important Admissions!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/>
              </a:rPr>
              <a:t>We must strive to be “</a:t>
            </a:r>
            <a:r>
              <a:rPr lang="en-US" b="1" i="1" dirty="0" smtClean="0">
                <a:solidFill>
                  <a:srgbClr val="FFFF00"/>
                </a:solidFill>
                <a:effectLst/>
              </a:rPr>
              <a:t>perfect</a:t>
            </a:r>
            <a:r>
              <a:rPr lang="en-US" b="1" dirty="0" smtClean="0">
                <a:effectLst/>
              </a:rPr>
              <a:t>,” Mt. 5:48, </a:t>
            </a:r>
            <a:r>
              <a:rPr lang="en-US" b="1" u="sng" dirty="0" smtClean="0">
                <a:effectLst/>
              </a:rPr>
              <a:t>but we fall short</a:t>
            </a:r>
            <a:r>
              <a:rPr lang="en-US" b="1" dirty="0" smtClean="0">
                <a:effectLst/>
              </a:rPr>
              <a:t>!  I John 1:8,10; 2:1.</a:t>
            </a:r>
          </a:p>
          <a:p>
            <a:r>
              <a:rPr lang="en-US" b="1" dirty="0" smtClean="0">
                <a:effectLst/>
              </a:rPr>
              <a:t>However, we must strive to be as much like God as possible!</a:t>
            </a:r>
          </a:p>
          <a:p>
            <a:pPr lvl="1"/>
            <a:r>
              <a:rPr lang="en-US" b="1" u="sng" dirty="0" smtClean="0">
                <a:effectLst/>
              </a:rPr>
              <a:t>2 Pet. 1:4</a:t>
            </a:r>
            <a:r>
              <a:rPr lang="en-US" b="1" dirty="0" smtClean="0">
                <a:effectLst/>
              </a:rPr>
              <a:t>, “…</a:t>
            </a:r>
            <a:r>
              <a:rPr lang="en-US" b="1" i="1" dirty="0" smtClean="0">
                <a:effectLst/>
              </a:rPr>
              <a:t>partakers of divine nature</a:t>
            </a:r>
            <a:r>
              <a:rPr lang="en-US" b="1" dirty="0" smtClean="0">
                <a:effectLst/>
              </a:rPr>
              <a:t>”</a:t>
            </a:r>
          </a:p>
          <a:p>
            <a:pPr lvl="1"/>
            <a:r>
              <a:rPr lang="en-US" b="1" u="sng" dirty="0" smtClean="0">
                <a:effectLst/>
              </a:rPr>
              <a:t>2 Pet. 1:5-9</a:t>
            </a:r>
            <a:r>
              <a:rPr lang="en-US" b="1" dirty="0" smtClean="0">
                <a:effectLst/>
              </a:rPr>
              <a:t>, grow in divine likeness.</a:t>
            </a:r>
          </a:p>
          <a:p>
            <a:pPr lvl="1"/>
            <a:r>
              <a:rPr lang="en-US" b="1" u="sng" dirty="0" smtClean="0">
                <a:effectLst/>
              </a:rPr>
              <a:t>Rom. 8:29</a:t>
            </a:r>
            <a:r>
              <a:rPr lang="en-US" b="1" dirty="0" smtClean="0">
                <a:effectLst/>
              </a:rPr>
              <a:t>, Be “</a:t>
            </a:r>
            <a:r>
              <a:rPr lang="en-US" b="1" i="1" dirty="0" smtClean="0">
                <a:effectLst/>
              </a:rPr>
              <a:t>conformed to image of Christ.”</a:t>
            </a:r>
          </a:p>
          <a:p>
            <a:pPr lvl="1"/>
            <a:r>
              <a:rPr lang="en-US" b="1" dirty="0" smtClean="0">
                <a:effectLst/>
              </a:rPr>
              <a:t>Hence, some attributes are communicable!</a:t>
            </a:r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/>
              </a:rPr>
              <a:t>Communicable Attribute – </a:t>
            </a:r>
            <a:r>
              <a:rPr lang="en-US" sz="4000" b="1" dirty="0" smtClean="0">
                <a:solidFill>
                  <a:srgbClr val="FFFF00"/>
                </a:solidFill>
                <a:effectLst/>
              </a:rPr>
              <a:t>Holiness!</a:t>
            </a:r>
            <a:endParaRPr lang="en-US" sz="4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effectLst/>
              </a:rPr>
              <a:t>God is “</a:t>
            </a:r>
            <a:r>
              <a:rPr lang="en-US" sz="2800" b="1" i="1" u="sng" dirty="0" smtClean="0">
                <a:effectLst/>
              </a:rPr>
              <a:t>the Holy God</a:t>
            </a:r>
            <a:r>
              <a:rPr lang="en-US" sz="2800" b="1" dirty="0" smtClean="0">
                <a:effectLst/>
              </a:rPr>
              <a:t>.” Isa. 40:25; Ps. 71:22; Acts 4:27; Acts 3:14; Heb. 1:9.</a:t>
            </a:r>
          </a:p>
          <a:p>
            <a:r>
              <a:rPr lang="en-US" sz="2800" b="1" u="sng" dirty="0" smtClean="0">
                <a:effectLst/>
              </a:rPr>
              <a:t>We must be “</a:t>
            </a:r>
            <a:r>
              <a:rPr lang="en-US" sz="2800" b="1" i="1" u="sng" dirty="0" smtClean="0">
                <a:effectLst/>
              </a:rPr>
              <a:t>holy </a:t>
            </a:r>
            <a:r>
              <a:rPr lang="en-US" sz="2800" b="1" i="1" dirty="0" smtClean="0">
                <a:effectLst/>
              </a:rPr>
              <a:t>even as</a:t>
            </a:r>
            <a:r>
              <a:rPr lang="en-US" sz="2800" b="1" dirty="0" smtClean="0">
                <a:effectLst/>
              </a:rPr>
              <a:t>” He is holy, I Pet. 1:15-16; 2 Cor. 7:1.</a:t>
            </a:r>
          </a:p>
          <a:p>
            <a:pPr lvl="1"/>
            <a:r>
              <a:rPr lang="en-US" sz="2400" b="1" dirty="0" smtClean="0">
                <a:effectLst/>
              </a:rPr>
              <a:t>“</a:t>
            </a:r>
            <a:r>
              <a:rPr lang="en-US" sz="2400" b="1" i="1" dirty="0" smtClean="0">
                <a:effectLst/>
              </a:rPr>
              <a:t>Holy</a:t>
            </a:r>
            <a:r>
              <a:rPr lang="en-US" sz="2400" b="1" dirty="0" smtClean="0">
                <a:effectLst/>
              </a:rPr>
              <a:t>” from </a:t>
            </a:r>
            <a:r>
              <a:rPr lang="en-US" sz="2400" b="1" i="1" dirty="0" err="1" smtClean="0">
                <a:effectLst/>
              </a:rPr>
              <a:t>hagiasmos</a:t>
            </a:r>
            <a:r>
              <a:rPr lang="en-US" sz="2400" b="1" dirty="0" smtClean="0">
                <a:effectLst/>
              </a:rPr>
              <a:t>, (a) separation to God,     2 Thess. 2:13; I Pet. 1:2 (b) the state of those so separated, I Thess. 4:3,7.  </a:t>
            </a:r>
          </a:p>
          <a:p>
            <a:r>
              <a:rPr lang="en-US" sz="2800" b="1" dirty="0" smtClean="0">
                <a:effectLst/>
              </a:rPr>
              <a:t>Must be “</a:t>
            </a:r>
            <a:r>
              <a:rPr lang="en-US" sz="2800" b="1" i="1" dirty="0" smtClean="0">
                <a:solidFill>
                  <a:srgbClr val="FFFF00"/>
                </a:solidFill>
                <a:effectLst/>
              </a:rPr>
              <a:t>partakers of his holiness</a:t>
            </a:r>
            <a:r>
              <a:rPr lang="en-US" sz="2800" b="1" i="1" dirty="0" smtClean="0">
                <a:effectLst/>
              </a:rPr>
              <a:t>,</a:t>
            </a:r>
            <a:r>
              <a:rPr lang="en-US" sz="2800" b="1" dirty="0" smtClean="0">
                <a:effectLst/>
              </a:rPr>
              <a:t>” Heb. 12:10.</a:t>
            </a:r>
          </a:p>
          <a:p>
            <a:r>
              <a:rPr lang="en-US" sz="2800" b="1" dirty="0" smtClean="0">
                <a:effectLst/>
              </a:rPr>
              <a:t>A “</a:t>
            </a:r>
            <a:r>
              <a:rPr lang="en-US" sz="2800" b="1" i="1" dirty="0" smtClean="0">
                <a:effectLst/>
              </a:rPr>
              <a:t>holy Priesthood</a:t>
            </a:r>
            <a:r>
              <a:rPr lang="en-US" sz="2800" b="1" dirty="0" smtClean="0">
                <a:effectLst/>
              </a:rPr>
              <a:t>,” I Pet. 2:5,9</a:t>
            </a:r>
            <a:r>
              <a:rPr lang="en-US" b="1" dirty="0" smtClean="0">
                <a:effectLst/>
              </a:rPr>
              <a:t>.</a:t>
            </a:r>
          </a:p>
          <a:p>
            <a:endParaRPr lang="en-US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Communicable  Attribute –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solidFill>
                  <a:srgbClr val="FFFF00"/>
                </a:solidFill>
                <a:effectLst/>
              </a:rPr>
              <a:t>Love!</a:t>
            </a:r>
            <a:endParaRPr lang="en-US" sz="36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effectLst/>
              </a:rPr>
              <a:t>God is love</a:t>
            </a:r>
            <a:r>
              <a:rPr lang="en-US" sz="2800" b="1" dirty="0" smtClean="0">
                <a:effectLst/>
              </a:rPr>
              <a:t>! I John 4:8; John 3:16; Rom. 5:8.</a:t>
            </a:r>
          </a:p>
          <a:p>
            <a:r>
              <a:rPr lang="en-US" sz="2800" b="1" u="sng" dirty="0" smtClean="0">
                <a:effectLst/>
              </a:rPr>
              <a:t>Love</a:t>
            </a:r>
            <a:r>
              <a:rPr lang="en-US" sz="2800" b="1" dirty="0" smtClean="0">
                <a:effectLst/>
              </a:rPr>
              <a:t> (agape) used (a) “to describe the attitude of God </a:t>
            </a:r>
            <a:r>
              <a:rPr lang="en-US" sz="2800" b="1" dirty="0" smtClean="0">
                <a:solidFill>
                  <a:srgbClr val="FFFF00"/>
                </a:solidFill>
                <a:effectLst/>
              </a:rPr>
              <a:t>toward His Son</a:t>
            </a:r>
            <a:r>
              <a:rPr lang="en-US" sz="2800" b="1" dirty="0" smtClean="0">
                <a:effectLst/>
              </a:rPr>
              <a:t>, John 17:26, (b) </a:t>
            </a:r>
            <a:r>
              <a:rPr lang="en-US" sz="2800" b="1" u="sng" dirty="0" smtClean="0">
                <a:effectLst/>
              </a:rPr>
              <a:t>the human race </a:t>
            </a:r>
            <a:r>
              <a:rPr lang="en-US" sz="2800" b="1" dirty="0" smtClean="0">
                <a:effectLst/>
              </a:rPr>
              <a:t>generally, John 3:16, and (c) to convey His will to His children concerning their </a:t>
            </a:r>
            <a:r>
              <a:rPr lang="en-US" sz="2800" b="1" u="sng" dirty="0" smtClean="0">
                <a:effectLst/>
              </a:rPr>
              <a:t>attitude one toward another</a:t>
            </a:r>
            <a:r>
              <a:rPr lang="en-US" sz="2800" b="1" dirty="0" smtClean="0">
                <a:effectLst/>
              </a:rPr>
              <a:t>, John 13:34, and toward all men, I Thess. 3:12; 1 Cor. 16:14, and (d) to express the essential nature of God,” I John 4:8.</a:t>
            </a:r>
            <a:endParaRPr lang="en-US" sz="28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Office Them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131</TotalTime>
  <Words>1159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Beam</vt:lpstr>
      <vt:lpstr>Attributes of God Which       We Must Possess</vt:lpstr>
      <vt:lpstr>God is a God of Many Attributes!</vt:lpstr>
      <vt:lpstr>Some Incommunicable Attributes:</vt:lpstr>
      <vt:lpstr>Incommunicable Attributes (con’t)</vt:lpstr>
      <vt:lpstr>Incommunicable Attributes (con’)</vt:lpstr>
      <vt:lpstr>Important Point!</vt:lpstr>
      <vt:lpstr>Important Admissions!</vt:lpstr>
      <vt:lpstr>Communicable Attribute – Holiness!</vt:lpstr>
      <vt:lpstr>Communicable  Attribute – Love!</vt:lpstr>
      <vt:lpstr>Communicable Attribute – Mercy!</vt:lpstr>
      <vt:lpstr>Communicable Attribute – Longsuffering!</vt:lpstr>
      <vt:lpstr>Longsuffering (con’t)</vt:lpstr>
      <vt:lpstr>Communicable Attribute – Goodness!</vt:lpstr>
      <vt:lpstr>Communicable Attribute – Faithfulness!</vt:lpstr>
      <vt:lpstr>Communicable Attribute – Righteousness!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Attributes of God Which       We Must Possess</dc:title>
  <dc:creator>Bobby</dc:creator>
  <cp:lastModifiedBy>Bobby</cp:lastModifiedBy>
  <cp:revision>27</cp:revision>
  <cp:lastPrinted>1601-01-01T00:00:00Z</cp:lastPrinted>
  <dcterms:created xsi:type="dcterms:W3CDTF">2015-10-03T22:23:03Z</dcterms:created>
  <dcterms:modified xsi:type="dcterms:W3CDTF">2015-10-04T02:11:55Z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