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7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0C93-B1F3-4B40-9ADB-2BF7C93C4552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B3FF-D22B-4AF3-AB6F-16635B65F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0C93-B1F3-4B40-9ADB-2BF7C93C4552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B3FF-D22B-4AF3-AB6F-16635B65F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0C93-B1F3-4B40-9ADB-2BF7C93C4552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B3FF-D22B-4AF3-AB6F-16635B65F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0C93-B1F3-4B40-9ADB-2BF7C93C4552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B3FF-D22B-4AF3-AB6F-16635B65F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0C93-B1F3-4B40-9ADB-2BF7C93C4552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B3FF-D22B-4AF3-AB6F-16635B65F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0C93-B1F3-4B40-9ADB-2BF7C93C4552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B3FF-D22B-4AF3-AB6F-16635B65F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0C93-B1F3-4B40-9ADB-2BF7C93C4552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B3FF-D22B-4AF3-AB6F-16635B65F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0C93-B1F3-4B40-9ADB-2BF7C93C4552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B3FF-D22B-4AF3-AB6F-16635B65F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0C93-B1F3-4B40-9ADB-2BF7C93C4552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B3FF-D22B-4AF3-AB6F-16635B65F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0C93-B1F3-4B40-9ADB-2BF7C93C4552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B3FF-D22B-4AF3-AB6F-16635B65F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0C93-B1F3-4B40-9ADB-2BF7C93C4552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B3FF-D22B-4AF3-AB6F-16635B65F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80C93-B1F3-4B40-9ADB-2BF7C93C4552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6B3FF-D22B-4AF3-AB6F-16635B65F6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The Little Foxes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That Spoil The Vines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Song of Solomon 2:15</a:t>
            </a:r>
            <a:r>
              <a:rPr lang="en-US" b="1" dirty="0" smtClean="0"/>
              <a:t>: </a:t>
            </a:r>
            <a:r>
              <a:rPr lang="en-US" b="1" i="1" dirty="0" smtClean="0"/>
              <a:t>“Take us the foxes, the </a:t>
            </a:r>
            <a:r>
              <a:rPr lang="en-US" b="1" i="1" dirty="0" smtClean="0">
                <a:solidFill>
                  <a:srgbClr val="0070C0"/>
                </a:solidFill>
              </a:rPr>
              <a:t>little foxes</a:t>
            </a:r>
            <a:r>
              <a:rPr lang="en-US" b="1" i="1" dirty="0" smtClean="0"/>
              <a:t>, that spoil the vines: for our vines have tender grapes.”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Song of Solomon</a:t>
            </a:r>
            <a:r>
              <a:rPr lang="en-US" b="1" dirty="0" smtClean="0"/>
              <a:t>:</a:t>
            </a:r>
          </a:p>
          <a:p>
            <a:pPr lvl="1"/>
            <a:r>
              <a:rPr lang="en-US" b="1" dirty="0" smtClean="0"/>
              <a:t>Very Difficult.</a:t>
            </a:r>
          </a:p>
          <a:p>
            <a:pPr lvl="1"/>
            <a:r>
              <a:rPr lang="en-US" b="1" dirty="0" smtClean="0"/>
              <a:t>Total Poetry.</a:t>
            </a:r>
          </a:p>
          <a:p>
            <a:pPr lvl="1"/>
            <a:r>
              <a:rPr lang="en-US" b="1" dirty="0" smtClean="0"/>
              <a:t>Involves conversation from beginning to end.</a:t>
            </a:r>
          </a:p>
          <a:p>
            <a:pPr lvl="1"/>
            <a:r>
              <a:rPr lang="en-US" b="1" dirty="0" smtClean="0"/>
              <a:t>Never quoted in the New Testament.</a:t>
            </a:r>
            <a:endParaRPr lang="en-US" b="1" dirty="0"/>
          </a:p>
        </p:txBody>
      </p:sp>
      <p:pic>
        <p:nvPicPr>
          <p:cNvPr id="1026" name="Picture 2" descr="C:\Users\Bobby\Pictures\fo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04800"/>
            <a:ext cx="1157287" cy="1181100"/>
          </a:xfrm>
          <a:prstGeom prst="rect">
            <a:avLst/>
          </a:prstGeom>
          <a:noFill/>
        </p:spPr>
      </p:pic>
      <p:pic>
        <p:nvPicPr>
          <p:cNvPr id="1027" name="Picture 3" descr="C:\Users\Bobby\Pictures\fo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04800"/>
            <a:ext cx="1081088" cy="1123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Conclusion: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Illus</a:t>
            </a:r>
            <a:r>
              <a:rPr lang="en-US" b="1" dirty="0" smtClean="0"/>
              <a:t>.  The new preacher in town, who caught the bus and was given a quarter too much in change.</a:t>
            </a:r>
          </a:p>
          <a:p>
            <a:r>
              <a:rPr lang="en-US" b="1" u="sng" dirty="0" smtClean="0"/>
              <a:t>Illus.</a:t>
            </a:r>
            <a:r>
              <a:rPr lang="en-US" b="1" dirty="0" smtClean="0"/>
              <a:t>  How many of us have been bitten by a </a:t>
            </a:r>
            <a:r>
              <a:rPr lang="en-US" b="1" dirty="0" smtClean="0">
                <a:solidFill>
                  <a:srgbClr val="C00000"/>
                </a:solidFill>
              </a:rPr>
              <a:t>lion</a:t>
            </a:r>
            <a:r>
              <a:rPr lang="en-US" b="1" dirty="0" smtClean="0"/>
              <a:t>?  Bitten by a </a:t>
            </a:r>
            <a:r>
              <a:rPr lang="en-US" b="1" dirty="0" smtClean="0">
                <a:solidFill>
                  <a:srgbClr val="0070C0"/>
                </a:solidFill>
              </a:rPr>
              <a:t>mosquito</a:t>
            </a:r>
            <a:r>
              <a:rPr lang="en-US" b="1" dirty="0" smtClean="0"/>
              <a:t>?</a:t>
            </a:r>
          </a:p>
          <a:p>
            <a:r>
              <a:rPr lang="en-US" b="1" dirty="0" smtClean="0"/>
              <a:t>Generally, what does us in is not the big things; it’s the little things; it’s the </a:t>
            </a:r>
            <a:r>
              <a:rPr lang="en-US" b="1" i="1" dirty="0" smtClean="0">
                <a:solidFill>
                  <a:srgbClr val="C00000"/>
                </a:solidFill>
              </a:rPr>
              <a:t>“little foxes that spoil the vines.”</a:t>
            </a:r>
            <a:r>
              <a:rPr lang="en-US" b="1" i="1" dirty="0" smtClean="0"/>
              <a:t>  </a:t>
            </a:r>
            <a:r>
              <a:rPr lang="en-US" b="1" dirty="0" smtClean="0"/>
              <a:t>We must be careful in both our attitude and conduct, </a:t>
            </a:r>
            <a:r>
              <a:rPr lang="en-US" b="1" dirty="0" smtClean="0">
                <a:solidFill>
                  <a:srgbClr val="0070C0"/>
                </a:solidFill>
              </a:rPr>
              <a:t>“</a:t>
            </a:r>
            <a:r>
              <a:rPr lang="en-US" b="1" i="1" dirty="0" smtClean="0">
                <a:solidFill>
                  <a:srgbClr val="0070C0"/>
                </a:solidFill>
              </a:rPr>
              <a:t>for our vines have tender grapes.”</a:t>
            </a:r>
            <a:endParaRPr lang="en-US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Conflicting Views Concerning the Song of Solomon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The Typical Approach </a:t>
            </a:r>
            <a:r>
              <a:rPr lang="en-US" b="1" dirty="0" smtClean="0"/>
              <a:t>– making the story a mystical portrayal of the love between Christ, the Bridegroom, and the church, His bride.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The Allegorical approach </a:t>
            </a:r>
            <a:r>
              <a:rPr lang="en-US" b="1" dirty="0" smtClean="0"/>
              <a:t>– making the “beloved” of the Song refer to the Lord, and His bride refer to the nation of Israel.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The Literal or Historical approach </a:t>
            </a:r>
            <a:r>
              <a:rPr lang="en-US" b="1" dirty="0" smtClean="0"/>
              <a:t>– a beautiful expression of pure human love, a poetic record of Solomon’s actual romance with a </a:t>
            </a:r>
            <a:r>
              <a:rPr lang="en-US" b="1" dirty="0" err="1" smtClean="0"/>
              <a:t>Shulamite</a:t>
            </a:r>
            <a:r>
              <a:rPr lang="en-US" b="1" dirty="0" smtClean="0"/>
              <a:t> (6:13) woman.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The Main Characters in the Book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Solomon.  1:1,5; 7:9, etc.</a:t>
            </a:r>
          </a:p>
          <a:p>
            <a:r>
              <a:rPr lang="en-US" b="1" dirty="0" smtClean="0"/>
              <a:t>The </a:t>
            </a:r>
            <a:r>
              <a:rPr lang="en-US" b="1" dirty="0" err="1" smtClean="0"/>
              <a:t>Shulamite</a:t>
            </a:r>
            <a:r>
              <a:rPr lang="en-US" b="1" dirty="0" smtClean="0"/>
              <a:t> woman.  6:13.</a:t>
            </a:r>
          </a:p>
          <a:p>
            <a:r>
              <a:rPr lang="en-US" b="1" dirty="0" smtClean="0"/>
              <a:t>The brothers of the </a:t>
            </a:r>
            <a:r>
              <a:rPr lang="en-US" b="1" dirty="0" err="1" smtClean="0"/>
              <a:t>Shulamite</a:t>
            </a:r>
            <a:r>
              <a:rPr lang="en-US" b="1" dirty="0" smtClean="0"/>
              <a:t> woman, 8:8.</a:t>
            </a:r>
          </a:p>
          <a:p>
            <a:r>
              <a:rPr lang="en-US" b="1" dirty="0" smtClean="0"/>
              <a:t>The daughters of Jerusalem.  2:7.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Other Facts: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The Song is arranged like scenes in a one-act drama with </a:t>
            </a:r>
            <a:r>
              <a:rPr lang="en-US" b="1" dirty="0" smtClean="0">
                <a:solidFill>
                  <a:srgbClr val="C00000"/>
                </a:solidFill>
              </a:rPr>
              <a:t>three main speakers </a:t>
            </a:r>
            <a:r>
              <a:rPr lang="en-US" b="1" dirty="0" smtClean="0"/>
              <a:t>– Solomon, the </a:t>
            </a:r>
            <a:r>
              <a:rPr lang="en-US" b="1" dirty="0" err="1" smtClean="0"/>
              <a:t>Shulamite</a:t>
            </a:r>
            <a:r>
              <a:rPr lang="en-US" b="1" dirty="0" smtClean="0"/>
              <a:t> woman, and the daughters of Jerusalem.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The speaker in our text </a:t>
            </a:r>
            <a:r>
              <a:rPr lang="en-US" b="1" dirty="0" smtClean="0"/>
              <a:t>(2:15).  The immediate context implies these words were spoken by </a:t>
            </a:r>
            <a:r>
              <a:rPr lang="en-US" b="1" dirty="0" smtClean="0">
                <a:solidFill>
                  <a:srgbClr val="0070C0"/>
                </a:solidFill>
              </a:rPr>
              <a:t>the bride.</a:t>
            </a:r>
          </a:p>
          <a:p>
            <a:r>
              <a:rPr lang="en-US" b="1" dirty="0" smtClean="0"/>
              <a:t>Foxes were very numerous in Palestine.</a:t>
            </a:r>
          </a:p>
          <a:p>
            <a:r>
              <a:rPr lang="en-US" b="1" dirty="0" smtClean="0"/>
              <a:t>Important to </a:t>
            </a:r>
            <a:r>
              <a:rPr lang="en-US" b="1" dirty="0" smtClean="0">
                <a:solidFill>
                  <a:srgbClr val="C00000"/>
                </a:solidFill>
              </a:rPr>
              <a:t>clear the vineyards </a:t>
            </a:r>
            <a:r>
              <a:rPr lang="en-US" b="1" dirty="0" smtClean="0"/>
              <a:t>of Predators.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Animals of the “Lower Creation” Often used to teach men some needed lessons: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Isaiah 1:3 </a:t>
            </a:r>
            <a:r>
              <a:rPr lang="en-US" b="1" dirty="0" smtClean="0"/>
              <a:t>– the ox and the donkey.</a:t>
            </a:r>
          </a:p>
          <a:p>
            <a:pPr lvl="1"/>
            <a:r>
              <a:rPr lang="en-US" b="1" dirty="0" smtClean="0"/>
              <a:t>It was no compliment to be unfavorably compared to these animals!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Psalm 32:9 </a:t>
            </a:r>
            <a:r>
              <a:rPr lang="en-US" b="1" dirty="0" smtClean="0"/>
              <a:t>– the horse and the mule.</a:t>
            </a:r>
          </a:p>
          <a:p>
            <a:r>
              <a:rPr lang="en-US" b="1" u="sng" dirty="0" err="1" smtClean="0"/>
              <a:t>Prov</a:t>
            </a:r>
            <a:r>
              <a:rPr lang="en-US" b="1" u="sng" dirty="0" smtClean="0"/>
              <a:t> 30:24-28 </a:t>
            </a:r>
            <a:r>
              <a:rPr lang="en-US" b="1" dirty="0" smtClean="0"/>
              <a:t>–ants, conies, locusts, spiders.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Prov. 6:6-8 </a:t>
            </a:r>
            <a:r>
              <a:rPr lang="en-US" b="1" dirty="0" smtClean="0"/>
              <a:t>– The ant.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Song of Solomon 2:15 </a:t>
            </a:r>
            <a:r>
              <a:rPr lang="en-US" b="1" dirty="0" smtClean="0"/>
              <a:t>– </a:t>
            </a:r>
            <a:r>
              <a:rPr lang="en-US" b="1" i="1" dirty="0" smtClean="0"/>
              <a:t>“the little foxes that spoil the vines.”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Regarding the </a:t>
            </a:r>
            <a:r>
              <a:rPr lang="en-US" b="1" i="1" dirty="0" smtClean="0">
                <a:solidFill>
                  <a:srgbClr val="0070C0"/>
                </a:solidFill>
              </a:rPr>
              <a:t>“Little Foxes</a:t>
            </a:r>
            <a:br>
              <a:rPr lang="en-US" b="1" i="1" dirty="0" smtClean="0">
                <a:solidFill>
                  <a:srgbClr val="0070C0"/>
                </a:solidFill>
              </a:rPr>
            </a:br>
            <a:r>
              <a:rPr lang="en-US" b="1" i="1" dirty="0" smtClean="0">
                <a:solidFill>
                  <a:srgbClr val="0070C0"/>
                </a:solidFill>
              </a:rPr>
              <a:t>that Spoil the Vines</a:t>
            </a:r>
            <a:r>
              <a:rPr lang="en-US" b="1" dirty="0" smtClean="0">
                <a:solidFill>
                  <a:srgbClr val="0070C0"/>
                </a:solidFill>
              </a:rPr>
              <a:t>:”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They must </a:t>
            </a:r>
            <a:r>
              <a:rPr lang="en-US" b="1" dirty="0" smtClean="0">
                <a:solidFill>
                  <a:srgbClr val="C00000"/>
                </a:solidFill>
              </a:rPr>
              <a:t>be removed</a:t>
            </a:r>
            <a:r>
              <a:rPr lang="en-US" b="1" dirty="0" smtClean="0"/>
              <a:t>, or else the vines will be destroyed.</a:t>
            </a:r>
          </a:p>
          <a:p>
            <a:r>
              <a:rPr lang="en-US" b="1" u="sng" dirty="0" smtClean="0"/>
              <a:t>Application of the principle</a:t>
            </a:r>
            <a:r>
              <a:rPr lang="en-US" b="1" dirty="0" smtClean="0"/>
              <a:t>:</a:t>
            </a:r>
          </a:p>
          <a:p>
            <a:pPr lvl="1"/>
            <a:r>
              <a:rPr lang="en-US" b="1" dirty="0" smtClean="0"/>
              <a:t>It is saying “rid us of </a:t>
            </a:r>
            <a:r>
              <a:rPr lang="en-US" b="1" dirty="0" smtClean="0">
                <a:solidFill>
                  <a:srgbClr val="0070C0"/>
                </a:solidFill>
              </a:rPr>
              <a:t>the little sins </a:t>
            </a:r>
            <a:r>
              <a:rPr lang="en-US" b="1" dirty="0" smtClean="0"/>
              <a:t>that destroy our chances of bearing fruit.”</a:t>
            </a:r>
          </a:p>
          <a:p>
            <a:pPr lvl="2"/>
            <a:r>
              <a:rPr lang="en-US" b="1" dirty="0" smtClean="0"/>
              <a:t>We have no problem taking issue with the “</a:t>
            </a:r>
            <a:r>
              <a:rPr lang="en-US" b="1" dirty="0" smtClean="0">
                <a:solidFill>
                  <a:srgbClr val="C00000"/>
                </a:solidFill>
              </a:rPr>
              <a:t>big sins</a:t>
            </a:r>
            <a:r>
              <a:rPr lang="en-US" b="1" dirty="0" smtClean="0"/>
              <a:t>,” as they are perceived to be.</a:t>
            </a:r>
          </a:p>
          <a:p>
            <a:pPr lvl="2"/>
            <a:r>
              <a:rPr lang="en-US" b="1" dirty="0" smtClean="0"/>
              <a:t>But it is the “</a:t>
            </a:r>
            <a:r>
              <a:rPr lang="en-US" b="1" dirty="0" smtClean="0">
                <a:solidFill>
                  <a:srgbClr val="0070C0"/>
                </a:solidFill>
              </a:rPr>
              <a:t>little sins</a:t>
            </a:r>
            <a:r>
              <a:rPr lang="en-US" b="1" dirty="0" smtClean="0"/>
              <a:t>,” as they are often perceived, that may pose a greater threat to our marriages and our relationships in the local church.</a:t>
            </a:r>
            <a:endParaRPr lang="en-US" b="1" dirty="0"/>
          </a:p>
        </p:txBody>
      </p:sp>
      <p:pic>
        <p:nvPicPr>
          <p:cNvPr id="2050" name="Picture 2" descr="C:\Users\Bobby\Pictures\fo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04800"/>
            <a:ext cx="776287" cy="1047750"/>
          </a:xfrm>
          <a:prstGeom prst="rect">
            <a:avLst/>
          </a:prstGeom>
          <a:noFill/>
        </p:spPr>
      </p:pic>
      <p:pic>
        <p:nvPicPr>
          <p:cNvPr id="2051" name="Picture 3" descr="C:\Users\Bobby\Pictures\fo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381000"/>
            <a:ext cx="1004888" cy="1047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“Little Foxes” Which Can</a:t>
            </a:r>
            <a:br>
              <a:rPr lang="en-US" sz="4000" b="1" dirty="0" smtClean="0">
                <a:solidFill>
                  <a:srgbClr val="0070C0"/>
                </a:solidFill>
              </a:rPr>
            </a:br>
            <a:r>
              <a:rPr lang="en-US" sz="4000" b="1" dirty="0" smtClean="0">
                <a:solidFill>
                  <a:srgbClr val="0070C0"/>
                </a:solidFill>
              </a:rPr>
              <a:t>Destroy a Marriage:</a:t>
            </a:r>
            <a:endParaRPr lang="en-US" sz="4000" b="1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Bobby\Pictures\fox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"/>
            <a:ext cx="834390" cy="944880"/>
          </a:xfrm>
          <a:prstGeom prst="rect">
            <a:avLst/>
          </a:prstGeom>
          <a:noFill/>
        </p:spPr>
      </p:pic>
      <p:pic>
        <p:nvPicPr>
          <p:cNvPr id="4099" name="Picture 3" descr="C:\Users\Bobby\Pictures\fo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457200"/>
            <a:ext cx="1143000" cy="10477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5800" y="1752600"/>
            <a:ext cx="7924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Nagging and constant Complaining!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 -- </a:t>
            </a:r>
            <a:r>
              <a:rPr lang="en-US" sz="2800" b="1" dirty="0" smtClean="0"/>
              <a:t>A violation of the “golden rule,” Matt.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7:12.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 -- </a:t>
            </a:r>
            <a:r>
              <a:rPr lang="en-US" sz="2800" b="1" dirty="0" smtClean="0"/>
              <a:t>Also reflects a lack of appreciation for 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the good things of life. I Thess. 5:17-18.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Laziness!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 -- </a:t>
            </a:r>
            <a:r>
              <a:rPr lang="en-US" sz="2800" b="1" dirty="0" smtClean="0"/>
              <a:t>There is no such creature as a “lazy 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Christian.” A contradiction of terms!</a:t>
            </a:r>
          </a:p>
          <a:p>
            <a:r>
              <a:rPr lang="en-US" sz="2800" b="1" dirty="0" smtClean="0"/>
              <a:t>      -- A good husband tries to be a good provider;</a:t>
            </a:r>
          </a:p>
          <a:p>
            <a:r>
              <a:rPr lang="en-US" sz="2800" b="1" dirty="0" smtClean="0"/>
              <a:t>          a good wife </a:t>
            </a:r>
            <a:r>
              <a:rPr lang="en-US" sz="2800" b="1" dirty="0" err="1" smtClean="0"/>
              <a:t>eateth</a:t>
            </a:r>
            <a:r>
              <a:rPr lang="en-US" sz="2800" b="1" dirty="0" smtClean="0"/>
              <a:t> not the bread of idleness.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“Little Foxes” Which Can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Destroy a Marriage (</a:t>
            </a:r>
            <a:r>
              <a:rPr lang="en-US" sz="3600" b="1" dirty="0" err="1" smtClean="0">
                <a:solidFill>
                  <a:srgbClr val="0070C0"/>
                </a:solidFill>
              </a:rPr>
              <a:t>con’t</a:t>
            </a:r>
            <a:r>
              <a:rPr lang="en-US" sz="3600" b="1" dirty="0" smtClean="0">
                <a:solidFill>
                  <a:srgbClr val="0070C0"/>
                </a:solidFill>
              </a:rPr>
              <a:t>) 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“White Lies!”</a:t>
            </a:r>
          </a:p>
          <a:p>
            <a:pPr lvl="1"/>
            <a:r>
              <a:rPr lang="en-US" b="1" dirty="0" smtClean="0"/>
              <a:t>A lie is a lie!  Eph. 4:25; Rev. 21:8</a:t>
            </a:r>
          </a:p>
          <a:p>
            <a:pPr lvl="1"/>
            <a:r>
              <a:rPr lang="en-US" b="1" dirty="0" smtClean="0"/>
              <a:t>When the truth is stretched, distrust sets in.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Temper!</a:t>
            </a:r>
          </a:p>
          <a:p>
            <a:pPr lvl="1"/>
            <a:r>
              <a:rPr lang="en-US" b="1" dirty="0" smtClean="0"/>
              <a:t>Reflected in shouting, temper tantrums, uncontrolled tongues, etc. Eph. 4:26; Prov. 16:32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Selfishness!</a:t>
            </a:r>
          </a:p>
          <a:p>
            <a:pPr lvl="1"/>
            <a:r>
              <a:rPr lang="en-US" b="1" dirty="0" smtClean="0"/>
              <a:t>Reflecting in buying what they cannot afford, Col. 3:5; Rom. 13:8.</a:t>
            </a:r>
          </a:p>
          <a:p>
            <a:pPr lvl="1"/>
            <a:r>
              <a:rPr lang="en-US" b="1" dirty="0" smtClean="0"/>
              <a:t>Many marriages last “until debt do them part!”</a:t>
            </a:r>
            <a:endParaRPr lang="en-US" b="1" dirty="0"/>
          </a:p>
        </p:txBody>
      </p:sp>
      <p:pic>
        <p:nvPicPr>
          <p:cNvPr id="6146" name="Picture 2" descr="C:\Users\Bobby\Pictures\fo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1" y="304800"/>
            <a:ext cx="1295400" cy="1181100"/>
          </a:xfrm>
          <a:prstGeom prst="rect">
            <a:avLst/>
          </a:prstGeom>
          <a:noFill/>
        </p:spPr>
      </p:pic>
      <p:pic>
        <p:nvPicPr>
          <p:cNvPr id="5" name="Picture 2" descr="C:\Users\Bobby\Pictures\fo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304800"/>
            <a:ext cx="1247775" cy="118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“Little Foxes” Which Can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Destroy Local Churches: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Envy and Jealousy </a:t>
            </a:r>
            <a:r>
              <a:rPr lang="en-US" b="1" dirty="0" smtClean="0"/>
              <a:t>(these “foxes” tend to run in pairs! Gal. 5:19-21; I Sam. 18:9; Prov. 6:34; James 3:16.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Pride.</a:t>
            </a:r>
            <a:r>
              <a:rPr lang="en-US" b="1" dirty="0" smtClean="0"/>
              <a:t>  Prov. 6:17; 16:18; 29:23; James 4:6.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Grudge Holding.  </a:t>
            </a:r>
            <a:r>
              <a:rPr lang="en-US" b="1" dirty="0" smtClean="0"/>
              <a:t>Eph. 4:32; Matt. 6:12.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Favoritism,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I Tim. 5:21; James 3:17</a:t>
            </a:r>
          </a:p>
          <a:p>
            <a:r>
              <a:rPr lang="en-US" b="1" dirty="0" err="1" smtClean="0">
                <a:solidFill>
                  <a:srgbClr val="C00000"/>
                </a:solidFill>
              </a:rPr>
              <a:t>Diotrepheism</a:t>
            </a:r>
            <a:r>
              <a:rPr lang="en-US" b="1" dirty="0" smtClean="0"/>
              <a:t>, the love of pre-eminence, the determination to take control. 3 John 9.</a:t>
            </a:r>
          </a:p>
        </p:txBody>
      </p:sp>
      <p:pic>
        <p:nvPicPr>
          <p:cNvPr id="8194" name="Picture 2" descr="C:\Users\Bobby\Pictures\fo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399" y="381000"/>
            <a:ext cx="1219201" cy="1181100"/>
          </a:xfrm>
          <a:prstGeom prst="rect">
            <a:avLst/>
          </a:prstGeom>
          <a:noFill/>
        </p:spPr>
      </p:pic>
      <p:pic>
        <p:nvPicPr>
          <p:cNvPr id="5" name="Picture 2" descr="C:\Users\Bobby\Pictures\fo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81000"/>
            <a:ext cx="12954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760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Little Foxes That Spoil The Vines</vt:lpstr>
      <vt:lpstr>Conflicting Views Concerning the Song of Solomon</vt:lpstr>
      <vt:lpstr>The Main Characters in the Book</vt:lpstr>
      <vt:lpstr>Other Facts:</vt:lpstr>
      <vt:lpstr>Animals of the “Lower Creation” Often used to teach men some needed lessons:</vt:lpstr>
      <vt:lpstr>Regarding the “Little Foxes that Spoil the Vines:”</vt:lpstr>
      <vt:lpstr>“Little Foxes” Which Can Destroy a Marriage:</vt:lpstr>
      <vt:lpstr>“Little Foxes” Which Can Destroy a Marriage (con’t) </vt:lpstr>
      <vt:lpstr>“Little Foxes” Which Can Destroy Local Churches: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Little Foxes That Spoil The Vines</dc:title>
  <dc:creator>Bobby</dc:creator>
  <cp:lastModifiedBy>Bobby</cp:lastModifiedBy>
  <cp:revision>17</cp:revision>
  <dcterms:created xsi:type="dcterms:W3CDTF">2015-05-16T15:08:47Z</dcterms:created>
  <dcterms:modified xsi:type="dcterms:W3CDTF">2015-05-16T16:36:48Z</dcterms:modified>
</cp:coreProperties>
</file>