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6" d="100"/>
          <a:sy n="66" d="100"/>
        </p:scale>
        <p:origin x="-77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53DB3-E947-42F7-A00E-FB446CFD26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293AD-75FC-4FD2-AC7D-E52857430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3A77B-8AB9-4DD8-9CD2-6BBD97E76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50B1-3698-475A-9254-8E85FEDEE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22595-F431-4523-88AC-4E6B0E037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85743-8826-43BC-B8EF-D03484D50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5C61D-5E2D-4427-8DF2-FD0570A3E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36D42-0494-4B94-BD33-67325C578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B6743-0155-4B46-A80D-B0CF24706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82D3-0626-4EE4-84F6-7E7CB3D9D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68B9A-4498-4990-A777-1B70EE07C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9F82E3-12D5-4BF5-82B4-4C29F89ACCE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The Christian’s Walk, No. 2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/>
              <a:t>Walk</a:t>
            </a:r>
            <a:r>
              <a:rPr lang="en-US" b="1" dirty="0" smtClean="0"/>
              <a:t>” (</a:t>
            </a:r>
            <a:r>
              <a:rPr lang="en-US" b="1" i="1" dirty="0" err="1" smtClean="0"/>
              <a:t>peripatesa</a:t>
            </a:r>
            <a:r>
              <a:rPr lang="en-US" b="1" dirty="0" smtClean="0"/>
              <a:t>), a person’s </a:t>
            </a:r>
            <a:r>
              <a:rPr lang="en-US" b="1" u="sng" dirty="0" smtClean="0"/>
              <a:t>conduct or manner of life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“</a:t>
            </a:r>
            <a:r>
              <a:rPr lang="en-US" b="1" i="1" dirty="0" smtClean="0"/>
              <a:t>Walk</a:t>
            </a:r>
            <a:r>
              <a:rPr lang="en-US" b="1" dirty="0" smtClean="0"/>
              <a:t>” a “key word” in Ephesians, Eph. 2:10; 4:1,17;5:2,8,15.</a:t>
            </a:r>
          </a:p>
          <a:p>
            <a:r>
              <a:rPr lang="en-US" b="1" dirty="0" smtClean="0"/>
              <a:t>Today’s text: Eph. 5:1-21.  Christians:</a:t>
            </a:r>
          </a:p>
          <a:p>
            <a:pPr lvl="1"/>
            <a:r>
              <a:rPr lang="en-US" b="1" dirty="0" smtClean="0"/>
              <a:t>Must “</a:t>
            </a:r>
            <a:r>
              <a:rPr lang="en-US" b="1" i="1" dirty="0" smtClean="0">
                <a:solidFill>
                  <a:srgbClr val="FFFF00"/>
                </a:solidFill>
              </a:rPr>
              <a:t>walk in love</a:t>
            </a:r>
            <a:r>
              <a:rPr lang="en-US" b="1" dirty="0" smtClean="0"/>
              <a:t>,” Eph. 5:2.</a:t>
            </a:r>
          </a:p>
          <a:p>
            <a:pPr lvl="1"/>
            <a:r>
              <a:rPr lang="en-US" b="1" dirty="0" smtClean="0"/>
              <a:t>Must “</a:t>
            </a:r>
            <a:r>
              <a:rPr lang="en-US" b="1" i="1" u="sng" dirty="0" smtClean="0"/>
              <a:t>walk as children of light</a:t>
            </a:r>
            <a:r>
              <a:rPr lang="en-US" b="1" dirty="0" smtClean="0"/>
              <a:t>,” Eph. 5:8.</a:t>
            </a:r>
          </a:p>
          <a:p>
            <a:pPr lvl="1"/>
            <a:r>
              <a:rPr lang="en-US" b="1" dirty="0" smtClean="0"/>
              <a:t>Must “</a:t>
            </a:r>
            <a:r>
              <a:rPr lang="en-US" b="1" i="1" dirty="0" smtClean="0">
                <a:solidFill>
                  <a:srgbClr val="FFFF00"/>
                </a:solidFill>
              </a:rPr>
              <a:t>walk circumspectly</a:t>
            </a:r>
            <a:r>
              <a:rPr lang="en-US" b="1" dirty="0" smtClean="0"/>
              <a:t>,” Eph. 5:15.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</a:rPr>
              <a:t>“</a:t>
            </a:r>
            <a:r>
              <a:rPr lang="en-US" sz="3600" b="1" i="1" dirty="0" smtClean="0">
                <a:solidFill>
                  <a:srgbClr val="FFFF00"/>
                </a:solidFill>
                <a:effectLst/>
              </a:rPr>
              <a:t>Walk Circumspectly</a:t>
            </a:r>
            <a:r>
              <a:rPr lang="en-US" sz="3600" b="1" dirty="0" smtClean="0">
                <a:solidFill>
                  <a:srgbClr val="FFFF00"/>
                </a:solidFill>
                <a:effectLst/>
              </a:rPr>
              <a:t>,” </a:t>
            </a:r>
            <a:br>
              <a:rPr lang="en-US" sz="3600" b="1" dirty="0" smtClean="0">
                <a:solidFill>
                  <a:srgbClr val="FFFF00"/>
                </a:solidFill>
                <a:effectLst/>
              </a:rPr>
            </a:br>
            <a:r>
              <a:rPr lang="en-US" sz="3600" b="1" dirty="0" smtClean="0">
                <a:effectLst/>
              </a:rPr>
              <a:t>Ephesians 5:15-21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V. 15</a:t>
            </a:r>
            <a:r>
              <a:rPr lang="en-US" b="1" dirty="0" smtClean="0"/>
              <a:t>. “</a:t>
            </a:r>
            <a:r>
              <a:rPr lang="en-US" b="1" i="1" dirty="0" smtClean="0"/>
              <a:t>See then that ye </a:t>
            </a:r>
            <a:r>
              <a:rPr lang="en-US" b="1" i="1" dirty="0" smtClean="0">
                <a:solidFill>
                  <a:srgbClr val="FFFF00"/>
                </a:solidFill>
              </a:rPr>
              <a:t>walk circumspectly,</a:t>
            </a:r>
            <a:r>
              <a:rPr lang="en-US" b="1" i="1" dirty="0" smtClean="0"/>
              <a:t> not as fools, but as wise,</a:t>
            </a:r>
          </a:p>
          <a:p>
            <a:r>
              <a:rPr lang="en-US" b="1" u="sng" dirty="0" smtClean="0"/>
              <a:t>V. 16</a:t>
            </a:r>
            <a:r>
              <a:rPr lang="en-US" b="1" dirty="0" smtClean="0"/>
              <a:t>. “</a:t>
            </a:r>
            <a:r>
              <a:rPr lang="en-US" b="1" i="1" u="sng" dirty="0" smtClean="0"/>
              <a:t>Redeeming the time</a:t>
            </a:r>
            <a:r>
              <a:rPr lang="en-US" b="1" i="1" dirty="0" smtClean="0"/>
              <a:t>, because the days are evil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V. 17</a:t>
            </a:r>
            <a:r>
              <a:rPr lang="en-US" b="1" dirty="0" smtClean="0"/>
              <a:t>. “</a:t>
            </a:r>
            <a:r>
              <a:rPr lang="en-US" b="1" i="1" dirty="0" smtClean="0"/>
              <a:t>Wherefore be </a:t>
            </a:r>
            <a:r>
              <a:rPr lang="en-US" b="1" i="1" dirty="0" smtClean="0">
                <a:solidFill>
                  <a:srgbClr val="FFFF00"/>
                </a:solidFill>
              </a:rPr>
              <a:t>ye not unwise</a:t>
            </a:r>
            <a:r>
              <a:rPr lang="en-US" b="1" i="1" dirty="0" smtClean="0"/>
              <a:t>, but understanding what the will of the </a:t>
            </a:r>
            <a:r>
              <a:rPr lang="en-US" b="1" i="1" dirty="0" err="1" smtClean="0"/>
              <a:t>Lod</a:t>
            </a:r>
            <a:r>
              <a:rPr lang="en-US" b="1" i="1" dirty="0" smtClean="0"/>
              <a:t> is.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8077200" cy="607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V. 18</a:t>
            </a:r>
            <a:r>
              <a:rPr lang="en-US" sz="3200" b="1" dirty="0" smtClean="0"/>
              <a:t>. “</a:t>
            </a:r>
            <a:r>
              <a:rPr lang="en-US" sz="3200" b="1" i="1" dirty="0" smtClean="0"/>
              <a:t>And be </a:t>
            </a:r>
            <a:r>
              <a:rPr lang="en-US" sz="3200" b="1" i="1" dirty="0" smtClean="0">
                <a:solidFill>
                  <a:srgbClr val="FFFF00"/>
                </a:solidFill>
              </a:rPr>
              <a:t>not drunk with wine</a:t>
            </a:r>
            <a:r>
              <a:rPr lang="en-US" sz="3200" b="1" i="1" dirty="0" smtClean="0"/>
              <a:t>, wherein is excess; but be filled with the Spirit;</a:t>
            </a:r>
          </a:p>
          <a:p>
            <a:r>
              <a:rPr lang="en-US" sz="3200" b="1" u="sng" dirty="0" smtClean="0"/>
              <a:t>V. 19</a:t>
            </a:r>
            <a:r>
              <a:rPr lang="en-US" sz="3200" b="1" dirty="0" smtClean="0"/>
              <a:t>. “</a:t>
            </a:r>
            <a:r>
              <a:rPr lang="en-US" sz="3200" b="1" i="1" dirty="0" smtClean="0">
                <a:solidFill>
                  <a:srgbClr val="FFFF00"/>
                </a:solidFill>
              </a:rPr>
              <a:t>Speaking to yourselves </a:t>
            </a:r>
            <a:r>
              <a:rPr lang="en-US" sz="3200" b="1" i="1" dirty="0" smtClean="0"/>
              <a:t>in psalms and hymns and </a:t>
            </a:r>
            <a:r>
              <a:rPr lang="en-US" sz="3200" b="1" i="1" dirty="0" err="1" smtClean="0"/>
              <a:t>spiritiual</a:t>
            </a:r>
            <a:r>
              <a:rPr lang="en-US" sz="3200" b="1" i="1" dirty="0" smtClean="0"/>
              <a:t> songs, singing and making melody in your heart to the Lord.</a:t>
            </a:r>
          </a:p>
          <a:p>
            <a:r>
              <a:rPr lang="en-US" sz="3200" b="1" u="sng" dirty="0" smtClean="0"/>
              <a:t>V. 20</a:t>
            </a:r>
            <a:r>
              <a:rPr lang="en-US" sz="3200" b="1" dirty="0" smtClean="0"/>
              <a:t>. “</a:t>
            </a:r>
            <a:r>
              <a:rPr lang="en-US" sz="3200" b="1" i="1" dirty="0" smtClean="0">
                <a:solidFill>
                  <a:srgbClr val="FFFF00"/>
                </a:solidFill>
              </a:rPr>
              <a:t>Giving thanks </a:t>
            </a:r>
            <a:r>
              <a:rPr lang="en-US" sz="3200" b="1" i="1" dirty="0" smtClean="0"/>
              <a:t>always for all things unto God and the Father in the name of our Lord Jesus Christ</a:t>
            </a:r>
            <a:r>
              <a:rPr lang="en-US" sz="3200" b="1" dirty="0" smtClean="0"/>
              <a:t>.</a:t>
            </a:r>
          </a:p>
          <a:p>
            <a:r>
              <a:rPr lang="en-US" sz="3200" b="1" u="sng" dirty="0" smtClean="0"/>
              <a:t>V. 21</a:t>
            </a:r>
            <a:r>
              <a:rPr lang="en-US" sz="3200" b="1" dirty="0" smtClean="0"/>
              <a:t>. “</a:t>
            </a:r>
            <a:r>
              <a:rPr lang="en-US" sz="3200" b="1" i="1" dirty="0" smtClean="0">
                <a:solidFill>
                  <a:srgbClr val="FFFF00"/>
                </a:solidFill>
              </a:rPr>
              <a:t>Submitting yourselves </a:t>
            </a:r>
            <a:r>
              <a:rPr lang="en-US" sz="3200" b="1" i="1" dirty="0" smtClean="0"/>
              <a:t>one to another in the fear of God. 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“Walk Circumspectly,” 5:15.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/>
              <a:t>Circumspectly</a:t>
            </a:r>
            <a:r>
              <a:rPr lang="en-US" b="1" dirty="0" smtClean="0"/>
              <a:t>” (</a:t>
            </a:r>
            <a:r>
              <a:rPr lang="en-US" b="1" i="1" dirty="0" err="1" smtClean="0"/>
              <a:t>akribos</a:t>
            </a:r>
            <a:r>
              <a:rPr lang="en-US" b="1" dirty="0" smtClean="0"/>
              <a:t>), means carefully or accurately, “looking around on all sides.”</a:t>
            </a:r>
          </a:p>
          <a:p>
            <a:r>
              <a:rPr lang="en-US" b="1" dirty="0" smtClean="0"/>
              <a:t>Walking “</a:t>
            </a:r>
            <a:r>
              <a:rPr lang="en-US" b="1" i="1" dirty="0" smtClean="0"/>
              <a:t>circumspectly</a:t>
            </a:r>
            <a:r>
              <a:rPr lang="en-US" b="1" dirty="0" smtClean="0"/>
              <a:t>” demands that we </a:t>
            </a:r>
            <a:r>
              <a:rPr lang="en-US" b="1" u="sng" dirty="0" smtClean="0"/>
              <a:t>understand</a:t>
            </a:r>
            <a:r>
              <a:rPr lang="en-US" b="1" dirty="0" smtClean="0"/>
              <a:t> the will of God, v. 17.</a:t>
            </a:r>
          </a:p>
          <a:p>
            <a:pPr lvl="1"/>
            <a:r>
              <a:rPr lang="en-US" b="1" dirty="0" smtClean="0"/>
              <a:t>“Understand” or be “</a:t>
            </a:r>
            <a:r>
              <a:rPr lang="en-US" b="1" i="1" dirty="0" smtClean="0"/>
              <a:t>unwise</a:t>
            </a:r>
            <a:r>
              <a:rPr lang="en-US" b="1" dirty="0" smtClean="0"/>
              <a:t>,” v. 17.</a:t>
            </a:r>
          </a:p>
          <a:p>
            <a:pPr lvl="1"/>
            <a:r>
              <a:rPr lang="en-US" b="1" dirty="0" smtClean="0"/>
              <a:t>Must </a:t>
            </a:r>
            <a:r>
              <a:rPr lang="en-US" b="1" dirty="0" smtClean="0">
                <a:solidFill>
                  <a:srgbClr val="FFFF00"/>
                </a:solidFill>
              </a:rPr>
              <a:t>do</a:t>
            </a:r>
            <a:r>
              <a:rPr lang="en-US" b="1" dirty="0" smtClean="0"/>
              <a:t> the will of God, Mt. 7:21, but </a:t>
            </a:r>
            <a:r>
              <a:rPr lang="en-US" b="1" u="sng" dirty="0" smtClean="0"/>
              <a:t>cannot do </a:t>
            </a:r>
            <a:r>
              <a:rPr lang="en-US" b="1" dirty="0" smtClean="0"/>
              <a:t>His will unless we “</a:t>
            </a:r>
            <a:r>
              <a:rPr lang="en-US" b="1" dirty="0" smtClean="0">
                <a:solidFill>
                  <a:srgbClr val="FFFF00"/>
                </a:solidFill>
              </a:rPr>
              <a:t>know the truth,”</a:t>
            </a:r>
            <a:r>
              <a:rPr lang="en-US" b="1" dirty="0" smtClean="0"/>
              <a:t> John 8:32; 2 Tim. 2:15; 2 Pet. 3:18.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Walking “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Circumspectly</a:t>
            </a:r>
            <a:r>
              <a:rPr lang="en-US" b="1" dirty="0" smtClean="0">
                <a:effectLst/>
              </a:rPr>
              <a:t>” Demands that we: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/>
              <a:t>Be filled with the Spirit</a:t>
            </a:r>
            <a:r>
              <a:rPr lang="en-US" b="1" dirty="0" smtClean="0"/>
              <a:t>,” v. 18.</a:t>
            </a:r>
          </a:p>
          <a:p>
            <a:pPr lvl="1"/>
            <a:r>
              <a:rPr lang="en-US" b="1" dirty="0" smtClean="0"/>
              <a:t>Note </a:t>
            </a:r>
            <a:r>
              <a:rPr lang="en-US" b="1" u="sng" dirty="0" smtClean="0"/>
              <a:t>the contrast</a:t>
            </a:r>
            <a:r>
              <a:rPr lang="en-US" b="1" dirty="0" smtClean="0"/>
              <a:t>: “</a:t>
            </a:r>
            <a:r>
              <a:rPr lang="en-US" b="1" i="1" dirty="0" smtClean="0">
                <a:solidFill>
                  <a:srgbClr val="FFFF00"/>
                </a:solidFill>
              </a:rPr>
              <a:t>Be not drunk </a:t>
            </a:r>
            <a:r>
              <a:rPr lang="en-US" b="1" i="1" dirty="0" smtClean="0"/>
              <a:t>with wine,” </a:t>
            </a:r>
            <a:r>
              <a:rPr lang="en-US" b="1" dirty="0" smtClean="0"/>
              <a:t>but “</a:t>
            </a:r>
            <a:r>
              <a:rPr lang="en-US" b="1" i="1" dirty="0" smtClean="0">
                <a:solidFill>
                  <a:srgbClr val="FFFF00"/>
                </a:solidFill>
              </a:rPr>
              <a:t>be filled with the Spirit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Observe </a:t>
            </a:r>
            <a:r>
              <a:rPr lang="en-US" b="1" u="sng" dirty="0" smtClean="0"/>
              <a:t>parallel</a:t>
            </a:r>
            <a:r>
              <a:rPr lang="en-US" b="1" dirty="0" smtClean="0"/>
              <a:t> verses:</a:t>
            </a:r>
          </a:p>
          <a:p>
            <a:pPr lvl="2"/>
            <a:r>
              <a:rPr lang="en-US" b="1" dirty="0" smtClean="0"/>
              <a:t>Col. 3:16, “</a:t>
            </a:r>
            <a:r>
              <a:rPr lang="en-US" b="1" i="1" dirty="0" smtClean="0"/>
              <a:t>Let the </a:t>
            </a:r>
            <a:r>
              <a:rPr lang="en-US" b="1" i="1" dirty="0" smtClean="0">
                <a:solidFill>
                  <a:srgbClr val="FFFF00"/>
                </a:solidFill>
              </a:rPr>
              <a:t>word of Christ </a:t>
            </a:r>
            <a:r>
              <a:rPr lang="en-US" b="1" i="1" dirty="0" smtClean="0"/>
              <a:t>dwell in you</a:t>
            </a:r>
            <a:r>
              <a:rPr lang="en-US" b="1" dirty="0" smtClean="0"/>
              <a:t>..</a:t>
            </a:r>
          </a:p>
          <a:p>
            <a:pPr lvl="2"/>
            <a:r>
              <a:rPr lang="en-US" b="1" dirty="0" smtClean="0"/>
              <a:t>Eph. 5:18-19, “</a:t>
            </a:r>
            <a:r>
              <a:rPr lang="en-US" b="1" i="1" dirty="0" smtClean="0"/>
              <a:t>be </a:t>
            </a:r>
            <a:r>
              <a:rPr lang="en-US" b="1" i="1" dirty="0" smtClean="0">
                <a:solidFill>
                  <a:srgbClr val="FFFF00"/>
                </a:solidFill>
              </a:rPr>
              <a:t>filled</a:t>
            </a:r>
            <a:r>
              <a:rPr lang="en-US" b="1" i="1" dirty="0" smtClean="0"/>
              <a:t> with the Spirit…”</a:t>
            </a:r>
          </a:p>
          <a:p>
            <a:r>
              <a:rPr lang="en-US" b="1" dirty="0" smtClean="0"/>
              <a:t>Speak “</a:t>
            </a:r>
            <a:r>
              <a:rPr lang="en-US" b="1" i="1" dirty="0" smtClean="0"/>
              <a:t>to one another in psalms and hymns and spiritual songs</a:t>
            </a:r>
            <a:r>
              <a:rPr lang="en-US" b="1" dirty="0" smtClean="0"/>
              <a:t>…,” v. 19.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Walking Circumspectly</a:t>
            </a:r>
            <a:r>
              <a:rPr lang="en-US" b="1" dirty="0" smtClean="0">
                <a:effectLst/>
              </a:rPr>
              <a:t>” Demands that we: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Give “</a:t>
            </a:r>
            <a:r>
              <a:rPr lang="en-US" b="1" i="1" dirty="0" smtClean="0"/>
              <a:t>thanks always for all things unto God…in the name of our Lord</a:t>
            </a:r>
            <a:r>
              <a:rPr lang="en-US" b="1" dirty="0" smtClean="0"/>
              <a:t>…” 5:10.</a:t>
            </a:r>
          </a:p>
          <a:p>
            <a:pPr lvl="1"/>
            <a:r>
              <a:rPr lang="en-US" b="1" dirty="0" smtClean="0"/>
              <a:t>All blessings come from God, Jas. 1:17.</a:t>
            </a:r>
          </a:p>
          <a:p>
            <a:pPr lvl="1"/>
            <a:r>
              <a:rPr lang="en-US" b="1" dirty="0" smtClean="0"/>
              <a:t>We must thank God, I Thess. 5:18, and </a:t>
            </a:r>
            <a:r>
              <a:rPr lang="en-US" b="1" i="1" dirty="0" smtClean="0"/>
              <a:t>“in the name of our Lord Jesus Christ,</a:t>
            </a:r>
            <a:r>
              <a:rPr lang="en-US" b="1" dirty="0" smtClean="0"/>
              <a:t>”5:18.</a:t>
            </a:r>
          </a:p>
          <a:p>
            <a:pPr lvl="2"/>
            <a:r>
              <a:rPr lang="en-US" b="1" u="sng" dirty="0" smtClean="0"/>
              <a:t>When</a:t>
            </a:r>
            <a:r>
              <a:rPr lang="en-US" b="1" dirty="0" smtClean="0"/>
              <a:t>? “</a:t>
            </a:r>
            <a:r>
              <a:rPr lang="en-US" b="1" i="1" dirty="0" smtClean="0">
                <a:solidFill>
                  <a:srgbClr val="FFFF00"/>
                </a:solidFill>
              </a:rPr>
              <a:t>Always</a:t>
            </a:r>
            <a:r>
              <a:rPr lang="en-US" b="1" dirty="0" smtClean="0"/>
              <a:t>!”</a:t>
            </a:r>
          </a:p>
          <a:p>
            <a:pPr lvl="2"/>
            <a:r>
              <a:rPr lang="en-US" b="1" u="sng" dirty="0" smtClean="0"/>
              <a:t>For what</a:t>
            </a:r>
            <a:r>
              <a:rPr lang="en-US" b="1" dirty="0" smtClean="0"/>
              <a:t>? “</a:t>
            </a:r>
            <a:r>
              <a:rPr lang="en-US" b="1" i="1" dirty="0" smtClean="0">
                <a:solidFill>
                  <a:srgbClr val="FFFF00"/>
                </a:solidFill>
              </a:rPr>
              <a:t>For all things</a:t>
            </a:r>
            <a:r>
              <a:rPr lang="en-US" b="1" dirty="0" smtClean="0"/>
              <a:t>!”</a:t>
            </a:r>
          </a:p>
          <a:p>
            <a:pPr lvl="2"/>
            <a:r>
              <a:rPr lang="en-US" b="1" u="sng" dirty="0" smtClean="0"/>
              <a:t>In whose name</a:t>
            </a:r>
            <a:r>
              <a:rPr lang="en-US" b="1" dirty="0" smtClean="0"/>
              <a:t>? “</a:t>
            </a:r>
            <a:r>
              <a:rPr lang="en-US" b="1" i="1" dirty="0" smtClean="0"/>
              <a:t>in the name of our Lord Jesus Christ,”</a:t>
            </a:r>
            <a:r>
              <a:rPr lang="en-US" b="1" dirty="0" smtClean="0"/>
              <a:t> 5:20.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Walking “</a:t>
            </a:r>
            <a:r>
              <a:rPr lang="en-US" sz="4000" b="1" dirty="0" smtClean="0">
                <a:solidFill>
                  <a:srgbClr val="FFFF00"/>
                </a:solidFill>
                <a:effectLst/>
              </a:rPr>
              <a:t>Circumspectly</a:t>
            </a:r>
            <a:r>
              <a:rPr lang="en-US" sz="4000" b="1" dirty="0" smtClean="0">
                <a:solidFill>
                  <a:schemeClr val="tx1"/>
                </a:solidFill>
                <a:effectLst/>
              </a:rPr>
              <a:t>”</a:t>
            </a:r>
            <a:br>
              <a:rPr lang="en-US" sz="4000" b="1" dirty="0" smtClean="0">
                <a:solidFill>
                  <a:schemeClr val="tx1"/>
                </a:solidFill>
                <a:effectLst/>
              </a:rPr>
            </a:br>
            <a:r>
              <a:rPr lang="en-US" sz="4000" b="1" dirty="0" smtClean="0">
                <a:solidFill>
                  <a:schemeClr val="tx1"/>
                </a:solidFill>
                <a:effectLst/>
              </a:rPr>
              <a:t>Demands that we: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Submit ourselves “</a:t>
            </a:r>
            <a:r>
              <a:rPr lang="en-US" b="1" i="1" dirty="0" smtClean="0"/>
              <a:t>one to another in the fear </a:t>
            </a:r>
            <a:r>
              <a:rPr lang="en-US" b="1" i="1" u="sng" dirty="0" smtClean="0"/>
              <a:t>of God</a:t>
            </a:r>
            <a:r>
              <a:rPr lang="en-US" b="1" i="1" dirty="0" smtClean="0"/>
              <a:t>,”</a:t>
            </a:r>
            <a:r>
              <a:rPr lang="en-US" b="1" dirty="0" smtClean="0"/>
              <a:t> 5:21.</a:t>
            </a:r>
          </a:p>
          <a:p>
            <a:r>
              <a:rPr lang="en-US" b="1" dirty="0" smtClean="0"/>
              <a:t>Submitting our wills to another!</a:t>
            </a:r>
          </a:p>
          <a:p>
            <a:pPr lvl="1"/>
            <a:r>
              <a:rPr lang="en-US" b="1" dirty="0" smtClean="0"/>
              <a:t>A faithful </a:t>
            </a:r>
            <a:r>
              <a:rPr lang="en-US" b="1" dirty="0" smtClean="0">
                <a:solidFill>
                  <a:srgbClr val="FFFF00"/>
                </a:solidFill>
              </a:rPr>
              <a:t>wife</a:t>
            </a:r>
            <a:r>
              <a:rPr lang="en-US" b="1" dirty="0" smtClean="0"/>
              <a:t> submits, Eph. 5:22.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younger</a:t>
            </a:r>
            <a:r>
              <a:rPr lang="en-US" b="1" dirty="0" smtClean="0"/>
              <a:t> to the older, I Peter 5:5.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All</a:t>
            </a:r>
            <a:r>
              <a:rPr lang="en-US" b="1" dirty="0" smtClean="0"/>
              <a:t> must  submit to “</a:t>
            </a:r>
            <a:r>
              <a:rPr lang="en-US" b="1" i="1" dirty="0" smtClean="0"/>
              <a:t>one another</a:t>
            </a:r>
            <a:r>
              <a:rPr lang="en-US" b="1" dirty="0" smtClean="0"/>
              <a:t>.”             cf. I Cor. 8:13; Matt. 20:27-28.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Children</a:t>
            </a:r>
            <a:r>
              <a:rPr lang="en-US" b="1" dirty="0" smtClean="0"/>
              <a:t> to parents, Eph. 6:1; however, </a:t>
            </a:r>
            <a:r>
              <a:rPr lang="en-US" b="1" u="sng" dirty="0" smtClean="0"/>
              <a:t>parents</a:t>
            </a:r>
            <a:r>
              <a:rPr lang="en-US" b="1" dirty="0" smtClean="0"/>
              <a:t> often submit to infant children!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Conclusion: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Summation: We must: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in love</a:t>
            </a:r>
            <a:r>
              <a:rPr lang="en-US" b="1" dirty="0" smtClean="0"/>
              <a:t>,” Eph. 5:2.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Walk as children of light</a:t>
            </a:r>
            <a:r>
              <a:rPr lang="en-US" b="1" dirty="0" smtClean="0"/>
              <a:t>,” Eph. 5:8.</a:t>
            </a:r>
          </a:p>
          <a:p>
            <a:pPr lvl="1"/>
            <a:r>
              <a:rPr lang="en-US" b="1" dirty="0" smtClean="0"/>
              <a:t>Walk “</a:t>
            </a:r>
            <a:r>
              <a:rPr lang="en-US" b="1" i="1" dirty="0" smtClean="0"/>
              <a:t>Circumspectly</a:t>
            </a:r>
            <a:r>
              <a:rPr lang="en-US" b="1" dirty="0" smtClean="0"/>
              <a:t>,” Eph. 5:15</a:t>
            </a:r>
          </a:p>
          <a:p>
            <a:r>
              <a:rPr lang="en-US" b="1" dirty="0" smtClean="0"/>
              <a:t>But before one can “</a:t>
            </a:r>
            <a:r>
              <a:rPr lang="en-US" b="1" i="1" u="sng" dirty="0" smtClean="0"/>
              <a:t>walk</a:t>
            </a:r>
            <a:r>
              <a:rPr lang="en-US" b="1" dirty="0" smtClean="0"/>
              <a:t>” as a Christian, he must </a:t>
            </a:r>
            <a:r>
              <a:rPr lang="en-US" b="1" dirty="0" smtClean="0">
                <a:solidFill>
                  <a:srgbClr val="FFFF00"/>
                </a:solidFill>
              </a:rPr>
              <a:t>become</a:t>
            </a:r>
            <a:r>
              <a:rPr lang="en-US" b="1" dirty="0" smtClean="0"/>
              <a:t> a Christian!</a:t>
            </a:r>
          </a:p>
          <a:p>
            <a:r>
              <a:rPr lang="en-US" b="1" dirty="0" smtClean="0"/>
              <a:t>Are </a:t>
            </a:r>
            <a:r>
              <a:rPr lang="en-US" b="1" dirty="0" smtClean="0">
                <a:solidFill>
                  <a:srgbClr val="FFFF00"/>
                </a:solidFill>
              </a:rPr>
              <a:t>you</a:t>
            </a:r>
            <a:r>
              <a:rPr lang="en-US" b="1" dirty="0" smtClean="0"/>
              <a:t> a Christian?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</a:rPr>
              <a:t>“Walk in Love”</a:t>
            </a:r>
            <a:br>
              <a:rPr lang="en-US" sz="3600" b="1" dirty="0" smtClean="0">
                <a:solidFill>
                  <a:srgbClr val="FFFF00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Ephesians 5:1-8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V. 1</a:t>
            </a:r>
            <a:r>
              <a:rPr lang="en-US" sz="2800" b="1" dirty="0" smtClean="0"/>
              <a:t>. </a:t>
            </a:r>
            <a:r>
              <a:rPr lang="en-US" sz="2800" b="1" i="1" dirty="0" smtClean="0"/>
              <a:t>“Be ye therefore followers of God, as dear children</a:t>
            </a:r>
            <a:r>
              <a:rPr lang="en-US" sz="2800" b="1" dirty="0" smtClean="0"/>
              <a:t>;</a:t>
            </a:r>
          </a:p>
          <a:p>
            <a:r>
              <a:rPr lang="en-US" sz="2800" b="1" u="sng" dirty="0" smtClean="0"/>
              <a:t>V. 2</a:t>
            </a:r>
            <a:r>
              <a:rPr lang="en-US" sz="2800" b="1" dirty="0" smtClean="0"/>
              <a:t>. “</a:t>
            </a:r>
            <a:r>
              <a:rPr lang="en-US" sz="2800" b="1" i="1" dirty="0" smtClean="0"/>
              <a:t>And </a:t>
            </a:r>
            <a:r>
              <a:rPr lang="en-US" sz="2800" b="1" i="1" dirty="0" smtClean="0">
                <a:solidFill>
                  <a:srgbClr val="FFFF00"/>
                </a:solidFill>
              </a:rPr>
              <a:t>walk in love</a:t>
            </a:r>
            <a:r>
              <a:rPr lang="en-US" sz="2800" b="1" i="1" dirty="0" smtClean="0"/>
              <a:t>, as Christ also hath loved us, and hath given Himself for us an offering and a sacrifice to God for a </a:t>
            </a:r>
            <a:r>
              <a:rPr lang="en-US" sz="2800" b="1" i="1" dirty="0" err="1" smtClean="0"/>
              <a:t>sweetsmelling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savour</a:t>
            </a:r>
            <a:r>
              <a:rPr lang="en-US" sz="2800" b="1" i="1" dirty="0" smtClean="0"/>
              <a:t>.</a:t>
            </a:r>
          </a:p>
          <a:p>
            <a:r>
              <a:rPr lang="en-US" sz="2800" b="1" u="sng" dirty="0" smtClean="0"/>
              <a:t>V. 3</a:t>
            </a:r>
            <a:r>
              <a:rPr lang="en-US" sz="2800" b="1" dirty="0" smtClean="0"/>
              <a:t>. </a:t>
            </a:r>
            <a:r>
              <a:rPr lang="en-US" sz="2800" b="1" i="1" dirty="0" smtClean="0"/>
              <a:t>“But fornication, and all uncleanness, or covetousness, let it not once be named among you, as </a:t>
            </a:r>
            <a:r>
              <a:rPr lang="en-US" sz="2800" b="1" i="1" dirty="0" err="1" smtClean="0"/>
              <a:t>becometh</a:t>
            </a:r>
            <a:r>
              <a:rPr lang="en-US" sz="2800" b="1" i="1" dirty="0" smtClean="0"/>
              <a:t> saints;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V. 4</a:t>
            </a:r>
            <a:r>
              <a:rPr lang="en-US" sz="2800" b="1" dirty="0" smtClean="0"/>
              <a:t>. </a:t>
            </a:r>
            <a:r>
              <a:rPr lang="en-US" sz="2800" b="1" i="1" dirty="0" smtClean="0"/>
              <a:t>Neither filthiness, nor foolish talking, nor jesting, which are not convenient: but rather giving of thanks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b="1" u="sng" dirty="0" smtClean="0"/>
              <a:t>V. 5</a:t>
            </a:r>
            <a:r>
              <a:rPr lang="en-US" sz="2800" b="1" dirty="0" smtClean="0"/>
              <a:t>. “</a:t>
            </a:r>
            <a:r>
              <a:rPr lang="en-US" sz="2800" b="1" i="1" dirty="0" smtClean="0"/>
              <a:t>For this ye know, that </a:t>
            </a:r>
            <a:r>
              <a:rPr lang="en-US" sz="2800" b="1" i="1" dirty="0" smtClean="0">
                <a:solidFill>
                  <a:srgbClr val="FFFF00"/>
                </a:solidFill>
              </a:rPr>
              <a:t>no</a:t>
            </a:r>
            <a:r>
              <a:rPr lang="en-US" sz="2800" b="1" i="1" dirty="0" smtClean="0"/>
              <a:t> whoremonger, </a:t>
            </a:r>
            <a:r>
              <a:rPr lang="en-US" sz="2800" b="1" i="1" dirty="0" smtClean="0">
                <a:solidFill>
                  <a:srgbClr val="FFFF00"/>
                </a:solidFill>
              </a:rPr>
              <a:t>nor</a:t>
            </a:r>
            <a:r>
              <a:rPr lang="en-US" sz="2800" b="1" i="1" dirty="0" smtClean="0"/>
              <a:t> unclean person, </a:t>
            </a:r>
            <a:r>
              <a:rPr lang="en-US" sz="2800" b="1" i="1" dirty="0" smtClean="0">
                <a:solidFill>
                  <a:srgbClr val="FFFF00"/>
                </a:solidFill>
              </a:rPr>
              <a:t>nor</a:t>
            </a:r>
            <a:r>
              <a:rPr lang="en-US" sz="2800" b="1" i="1" dirty="0" smtClean="0"/>
              <a:t> covetous man, who is an idolater, hath </a:t>
            </a:r>
            <a:r>
              <a:rPr lang="en-US" sz="2800" b="1" i="1" dirty="0" smtClean="0">
                <a:solidFill>
                  <a:srgbClr val="FFFF00"/>
                </a:solidFill>
              </a:rPr>
              <a:t>any</a:t>
            </a:r>
            <a:r>
              <a:rPr lang="en-US" sz="2800" b="1" i="1" dirty="0" smtClean="0"/>
              <a:t> inheritance in the kingdom of Christ and of God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b="1" u="sng" dirty="0" smtClean="0"/>
              <a:t>V. 6</a:t>
            </a:r>
            <a:r>
              <a:rPr lang="en-US" sz="2800" b="1" dirty="0" smtClean="0"/>
              <a:t>. “</a:t>
            </a:r>
            <a:r>
              <a:rPr lang="en-US" sz="2800" b="1" i="1" dirty="0" smtClean="0"/>
              <a:t>Let </a:t>
            </a:r>
            <a:r>
              <a:rPr lang="en-US" sz="2800" b="1" i="1" dirty="0" smtClean="0">
                <a:solidFill>
                  <a:srgbClr val="FFFF00"/>
                </a:solidFill>
              </a:rPr>
              <a:t>no</a:t>
            </a:r>
            <a:r>
              <a:rPr lang="en-US" sz="2800" b="1" i="1" dirty="0" smtClean="0"/>
              <a:t> man deceive you with vain words: for because of these things cometh the wrath of God upon the children of disobedience</a:t>
            </a:r>
            <a:r>
              <a:rPr lang="en-US" sz="2800" b="1" dirty="0" smtClean="0"/>
              <a:t>.</a:t>
            </a:r>
          </a:p>
          <a:p>
            <a:r>
              <a:rPr lang="en-US" sz="2800" b="1" u="sng" dirty="0" smtClean="0"/>
              <a:t>V. 7</a:t>
            </a:r>
            <a:r>
              <a:rPr lang="en-US" sz="2800" b="1" dirty="0" smtClean="0"/>
              <a:t>. “</a:t>
            </a:r>
            <a:r>
              <a:rPr lang="en-US" sz="2800" b="1" i="1" dirty="0" smtClean="0">
                <a:solidFill>
                  <a:srgbClr val="FFFF00"/>
                </a:solidFill>
              </a:rPr>
              <a:t>Be not </a:t>
            </a:r>
            <a:r>
              <a:rPr lang="en-US" sz="2800" b="1" i="1" dirty="0" smtClean="0"/>
              <a:t>ye therefore partakers with them</a:t>
            </a:r>
            <a:r>
              <a:rPr lang="en-US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</a:rPr>
              <a:t>“Walk in Love,”</a:t>
            </a:r>
            <a:br>
              <a:rPr lang="en-US" sz="3600" b="1" dirty="0" smtClean="0">
                <a:solidFill>
                  <a:srgbClr val="FFFF00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Eph. 5:1-7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i="1" dirty="0" smtClean="0"/>
              <a:t>Be ye therefore </a:t>
            </a:r>
            <a:r>
              <a:rPr lang="en-US" b="1" i="1" u="sng" dirty="0" smtClean="0"/>
              <a:t>followers of God</a:t>
            </a:r>
            <a:r>
              <a:rPr lang="en-US" b="1" dirty="0" smtClean="0"/>
              <a:t>..,” v.1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Therefore</a:t>
            </a:r>
            <a:r>
              <a:rPr lang="en-US" b="1" dirty="0" smtClean="0"/>
              <a:t>” takes us back to Eph. 4:32.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followers of God</a:t>
            </a:r>
            <a:r>
              <a:rPr lang="en-US" b="1" dirty="0" smtClean="0"/>
              <a:t>,”  or “</a:t>
            </a:r>
            <a:r>
              <a:rPr lang="en-US" b="1" i="1" dirty="0" smtClean="0"/>
              <a:t>imitators</a:t>
            </a:r>
            <a:r>
              <a:rPr lang="en-US" b="1" dirty="0" smtClean="0"/>
              <a:t>” (ASV). </a:t>
            </a:r>
          </a:p>
          <a:p>
            <a:r>
              <a:rPr lang="en-US" b="1" dirty="0" smtClean="0"/>
              <a:t>“</a:t>
            </a:r>
            <a:r>
              <a:rPr lang="en-US" b="1" i="1" dirty="0" smtClean="0"/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Walk in love</a:t>
            </a:r>
            <a:r>
              <a:rPr lang="en-US" b="1" i="1" dirty="0" smtClean="0"/>
              <a:t>, as Christ..loved us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Jesus demonstrated His love for us by what He did for us. Eph. 5:2; I John 3:16-17</a:t>
            </a:r>
          </a:p>
          <a:p>
            <a:pPr lvl="1"/>
            <a:r>
              <a:rPr lang="en-US" b="1" dirty="0" smtClean="0"/>
              <a:t>“</a:t>
            </a:r>
            <a:r>
              <a:rPr lang="en-US" b="1" i="1" dirty="0" smtClean="0"/>
              <a:t>Love</a:t>
            </a:r>
            <a:r>
              <a:rPr lang="en-US" b="1" dirty="0" smtClean="0"/>
              <a:t>” from </a:t>
            </a:r>
            <a:r>
              <a:rPr lang="en-US" b="1" i="1" dirty="0" smtClean="0"/>
              <a:t>agape</a:t>
            </a:r>
            <a:r>
              <a:rPr lang="en-US" b="1" dirty="0" smtClean="0"/>
              <a:t>, an attitude of active good will; more than simply a reaction or an emotion.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b="1" u="sng" dirty="0" smtClean="0">
                <a:solidFill>
                  <a:schemeClr val="tx1"/>
                </a:solidFill>
                <a:effectLst/>
              </a:rPr>
              <a:t>Walking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 “</a:t>
            </a:r>
            <a:r>
              <a:rPr lang="en-US" sz="3600" b="1" dirty="0" smtClean="0">
                <a:solidFill>
                  <a:srgbClr val="FFFF00"/>
                </a:solidFill>
                <a:effectLst/>
              </a:rPr>
              <a:t>in Love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” Demands That We: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Avoid fornication, uncleanness, and covetousness, Eph. 5:3. (not “</a:t>
            </a:r>
            <a:r>
              <a:rPr lang="en-US" sz="2800" b="1" i="1" dirty="0" smtClean="0"/>
              <a:t>once named</a:t>
            </a:r>
            <a:r>
              <a:rPr lang="en-US" sz="2800" b="1" dirty="0" smtClean="0"/>
              <a:t>”).</a:t>
            </a:r>
          </a:p>
          <a:p>
            <a:r>
              <a:rPr lang="en-US" sz="2800" b="1" dirty="0" smtClean="0"/>
              <a:t>Avoid filthiness, foolish talking, Jesting, v. 4.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“No</a:t>
            </a:r>
            <a:r>
              <a:rPr lang="en-US" sz="2400" b="1" dirty="0" smtClean="0"/>
              <a:t>” such person (v. 5) has any inheritance!</a:t>
            </a:r>
          </a:p>
          <a:p>
            <a:r>
              <a:rPr lang="en-US" sz="2800" b="1" dirty="0" smtClean="0"/>
              <a:t>Avoid being deceived with vain words, v. 6.</a:t>
            </a:r>
          </a:p>
          <a:p>
            <a:pPr lvl="1"/>
            <a:r>
              <a:rPr lang="en-US" sz="2400" b="1" dirty="0" smtClean="0"/>
              <a:t>“</a:t>
            </a:r>
            <a:r>
              <a:rPr lang="en-US" sz="2400" b="1" i="1" dirty="0" smtClean="0"/>
              <a:t>Words</a:t>
            </a:r>
            <a:r>
              <a:rPr lang="en-US" sz="2400" b="1" dirty="0" smtClean="0"/>
              <a:t>”– empty, frivolous, hollow, no substance.</a:t>
            </a:r>
          </a:p>
          <a:p>
            <a:pPr lvl="1"/>
            <a:r>
              <a:rPr lang="en-US" sz="2400" b="1" dirty="0" smtClean="0"/>
              <a:t>To be deceived by such words can result in our ceasing to be “</a:t>
            </a:r>
            <a:r>
              <a:rPr lang="en-US" sz="2400" b="1" i="1" dirty="0" smtClean="0"/>
              <a:t>followers of God</a:t>
            </a:r>
            <a:r>
              <a:rPr lang="en-US" sz="2400" b="1" dirty="0" smtClean="0"/>
              <a:t>,” v. 1, and become “</a:t>
            </a:r>
            <a:r>
              <a:rPr lang="en-US" sz="2400" b="1" i="1" dirty="0" smtClean="0"/>
              <a:t>children of disobedience</a:t>
            </a:r>
            <a:r>
              <a:rPr lang="en-US" sz="2400" b="1" dirty="0" smtClean="0"/>
              <a:t>,” v. 6.</a:t>
            </a:r>
          </a:p>
          <a:p>
            <a:pPr lvl="1"/>
            <a:r>
              <a:rPr lang="en-US" sz="2400" b="1" dirty="0" smtClean="0"/>
              <a:t>“</a:t>
            </a:r>
            <a:r>
              <a:rPr lang="en-US" sz="2400" b="1" dirty="0" smtClean="0">
                <a:solidFill>
                  <a:srgbClr val="FFFF00"/>
                </a:solidFill>
              </a:rPr>
              <a:t>Therefore</a:t>
            </a:r>
            <a:r>
              <a:rPr lang="en-US" sz="2400" b="1" dirty="0" smtClean="0"/>
              <a:t>” </a:t>
            </a:r>
            <a:r>
              <a:rPr lang="en-US" sz="2400" b="1" u="sng" dirty="0" smtClean="0"/>
              <a:t>be not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partakers with them</a:t>
            </a:r>
            <a:r>
              <a:rPr lang="en-US" sz="2400" b="1" dirty="0" smtClean="0"/>
              <a:t>,” v. 7.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</a:rPr>
              <a:t>“Walk as Children of Light”</a:t>
            </a:r>
            <a:br>
              <a:rPr lang="en-US" sz="3600" b="1" dirty="0" smtClean="0">
                <a:solidFill>
                  <a:srgbClr val="FFFF00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Ephesians 5:8-14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V. 8</a:t>
            </a:r>
            <a:r>
              <a:rPr lang="en-US" b="1" dirty="0" smtClean="0"/>
              <a:t>. “</a:t>
            </a:r>
            <a:r>
              <a:rPr lang="en-US" b="1" i="1" dirty="0" smtClean="0"/>
              <a:t>For ye were sometimes darkness, but now are ye light in the Lord: </a:t>
            </a:r>
            <a:r>
              <a:rPr lang="en-US" b="1" i="1" dirty="0" smtClean="0">
                <a:solidFill>
                  <a:srgbClr val="FFFF00"/>
                </a:solidFill>
              </a:rPr>
              <a:t>walk as children of light:</a:t>
            </a:r>
          </a:p>
          <a:p>
            <a:r>
              <a:rPr lang="en-US" b="1" u="sng" dirty="0" smtClean="0"/>
              <a:t>V. 9</a:t>
            </a:r>
            <a:r>
              <a:rPr lang="en-US" b="1" dirty="0" smtClean="0"/>
              <a:t>. (“</a:t>
            </a:r>
            <a:r>
              <a:rPr lang="en-US" b="1" i="1" dirty="0" smtClean="0"/>
              <a:t>For the fruit of the Spirit is in all goodness and righteousness and truth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V. 10</a:t>
            </a:r>
            <a:r>
              <a:rPr lang="en-US" b="1" dirty="0" smtClean="0"/>
              <a:t>. “</a:t>
            </a:r>
            <a:r>
              <a:rPr lang="en-US" b="1" i="1" dirty="0" smtClean="0"/>
              <a:t>Proving what is acceptable unto the Lord.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077200" cy="607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V. 11</a:t>
            </a:r>
            <a:r>
              <a:rPr lang="en-US" sz="3200" b="1" dirty="0" smtClean="0"/>
              <a:t>. “</a:t>
            </a:r>
            <a:r>
              <a:rPr lang="en-US" sz="3200" b="1" i="1" dirty="0" smtClean="0"/>
              <a:t>And have </a:t>
            </a:r>
            <a:r>
              <a:rPr lang="en-US" sz="3200" b="1" i="1" dirty="0" smtClean="0">
                <a:solidFill>
                  <a:srgbClr val="FFFF00"/>
                </a:solidFill>
              </a:rPr>
              <a:t>no fellowship </a:t>
            </a:r>
            <a:r>
              <a:rPr lang="en-US" sz="3200" b="1" i="1" dirty="0" smtClean="0"/>
              <a:t>with the unfruitful works of darkness, but rather </a:t>
            </a:r>
            <a:r>
              <a:rPr lang="en-US" sz="3200" b="1" i="1" dirty="0" smtClean="0">
                <a:solidFill>
                  <a:srgbClr val="FFFF00"/>
                </a:solidFill>
              </a:rPr>
              <a:t>reprove</a:t>
            </a:r>
            <a:r>
              <a:rPr lang="en-US" sz="3200" b="1" i="1" dirty="0" smtClean="0"/>
              <a:t> them.</a:t>
            </a:r>
          </a:p>
          <a:p>
            <a:r>
              <a:rPr lang="en-US" sz="3200" b="1" u="sng" dirty="0" smtClean="0"/>
              <a:t>V. 12</a:t>
            </a:r>
            <a:r>
              <a:rPr lang="en-US" sz="3200" b="1" dirty="0" smtClean="0"/>
              <a:t>. “</a:t>
            </a:r>
            <a:r>
              <a:rPr lang="en-US" sz="3200" b="1" i="1" dirty="0" smtClean="0"/>
              <a:t>For it is a shame even to speak of those things which are done of them in secret.</a:t>
            </a:r>
          </a:p>
          <a:p>
            <a:r>
              <a:rPr lang="en-US" sz="3200" b="1" u="sng" dirty="0" smtClean="0"/>
              <a:t>V. 13</a:t>
            </a:r>
            <a:r>
              <a:rPr lang="en-US" sz="3200" b="1" dirty="0" smtClean="0"/>
              <a:t>. “</a:t>
            </a:r>
            <a:r>
              <a:rPr lang="en-US" sz="3200" b="1" i="1" dirty="0" smtClean="0"/>
              <a:t>But all things that are reproved are made manifest by the light: for whatsoever doth make manifest is light</a:t>
            </a:r>
            <a:r>
              <a:rPr lang="en-US" sz="3200" b="1" dirty="0" smtClean="0"/>
              <a:t>.</a:t>
            </a:r>
          </a:p>
          <a:p>
            <a:r>
              <a:rPr lang="en-US" sz="3200" b="1" u="sng" dirty="0" smtClean="0"/>
              <a:t>V. 14</a:t>
            </a:r>
            <a:r>
              <a:rPr lang="en-US" sz="3200" b="1" dirty="0" smtClean="0"/>
              <a:t>. “</a:t>
            </a:r>
            <a:r>
              <a:rPr lang="en-US" sz="3200" b="1" i="1" dirty="0" smtClean="0"/>
              <a:t>Wherefore he </a:t>
            </a:r>
            <a:r>
              <a:rPr lang="en-US" sz="3200" b="1" i="1" dirty="0" err="1" smtClean="0"/>
              <a:t>saith</a:t>
            </a:r>
            <a:r>
              <a:rPr lang="en-US" sz="3200" b="1" i="1" dirty="0" smtClean="0"/>
              <a:t>, Awake thou that </a:t>
            </a:r>
            <a:r>
              <a:rPr lang="en-US" sz="3200" b="1" i="1" dirty="0" err="1" smtClean="0"/>
              <a:t>sleepest</a:t>
            </a:r>
            <a:r>
              <a:rPr lang="en-US" sz="3200" b="1" i="1" dirty="0" smtClean="0"/>
              <a:t>, and arise from the dead, and Christ shall give thee light</a:t>
            </a:r>
            <a:r>
              <a:rPr lang="en-US" sz="3200" b="1" dirty="0" smtClean="0"/>
              <a:t>.”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“Walk as Children of Light”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were “</a:t>
            </a:r>
            <a:r>
              <a:rPr lang="en-US" b="1" i="1" dirty="0" smtClean="0"/>
              <a:t>once darkness</a:t>
            </a:r>
            <a:r>
              <a:rPr lang="en-US" b="1" dirty="0" smtClean="0"/>
              <a:t>” (NKJV), 5:8.</a:t>
            </a:r>
          </a:p>
          <a:p>
            <a:pPr lvl="1"/>
            <a:r>
              <a:rPr lang="en-US" b="1" dirty="0" smtClean="0"/>
              <a:t>They were not simply </a:t>
            </a:r>
            <a:r>
              <a:rPr lang="en-US" b="1" u="sng" dirty="0" smtClean="0"/>
              <a:t>in</a:t>
            </a:r>
            <a:r>
              <a:rPr lang="en-US" b="1" dirty="0" smtClean="0"/>
              <a:t> “darkness;” they </a:t>
            </a:r>
            <a:r>
              <a:rPr lang="en-US" b="1" dirty="0" smtClean="0">
                <a:solidFill>
                  <a:srgbClr val="FFFF00"/>
                </a:solidFill>
              </a:rPr>
              <a:t>were</a:t>
            </a:r>
            <a:r>
              <a:rPr lang="en-US" b="1" dirty="0" smtClean="0"/>
              <a:t> darkness!  Eph. 2:2-3,11-12; 4:18-19.</a:t>
            </a:r>
          </a:p>
          <a:p>
            <a:r>
              <a:rPr lang="en-US" b="1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But now are ye light in the Lord</a:t>
            </a:r>
            <a:r>
              <a:rPr lang="en-US" b="1" dirty="0" smtClean="0"/>
              <a:t>,” 5:8.</a:t>
            </a:r>
          </a:p>
          <a:p>
            <a:pPr lvl="1"/>
            <a:r>
              <a:rPr lang="en-US" b="1" dirty="0" smtClean="0"/>
              <a:t>All true Christians have passed from darkness to light.  Acts 26:18; Col. 1:13;      I Peter 2:9.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</a:rPr>
              <a:t>Walking as “Children of Light”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Demands that we: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Manifest in our lives </a:t>
            </a:r>
            <a:r>
              <a:rPr lang="en-US" b="1" i="1" dirty="0" smtClean="0"/>
              <a:t>“the fruit of the Spirit</a:t>
            </a:r>
            <a:r>
              <a:rPr lang="en-US" b="1" dirty="0" smtClean="0"/>
              <a:t>,” v. 9 cf. Gal. 5:22-23.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Prove</a:t>
            </a:r>
            <a:r>
              <a:rPr lang="en-US" b="1" dirty="0" smtClean="0"/>
              <a:t> “</a:t>
            </a:r>
            <a:r>
              <a:rPr lang="en-US" b="1" i="1" dirty="0" smtClean="0"/>
              <a:t>what is acceptable unto the Lord,” </a:t>
            </a:r>
            <a:r>
              <a:rPr lang="en-US" b="1" dirty="0" smtClean="0"/>
              <a:t>5:10; Acts 17:11; I John 4:1.</a:t>
            </a:r>
          </a:p>
          <a:p>
            <a:r>
              <a:rPr lang="en-US" b="1" dirty="0" smtClean="0"/>
              <a:t>“</a:t>
            </a:r>
            <a:r>
              <a:rPr lang="en-US" b="1" i="1" u="sng" dirty="0" smtClean="0"/>
              <a:t>Have no fellowship </a:t>
            </a:r>
            <a:r>
              <a:rPr lang="en-US" b="1" i="1" dirty="0" smtClean="0"/>
              <a:t>with the unfruitful works of darkness</a:t>
            </a:r>
            <a:r>
              <a:rPr lang="en-US" b="1" dirty="0" smtClean="0"/>
              <a:t>,” 5:11.</a:t>
            </a:r>
          </a:p>
          <a:p>
            <a:r>
              <a:rPr lang="en-US" b="1" dirty="0" smtClean="0"/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Reprove</a:t>
            </a:r>
            <a:r>
              <a:rPr lang="en-US" b="1" dirty="0" smtClean="0"/>
              <a:t>” (“</a:t>
            </a:r>
            <a:r>
              <a:rPr lang="en-US" b="1" i="1" dirty="0" smtClean="0"/>
              <a:t>Expose</a:t>
            </a:r>
            <a:r>
              <a:rPr lang="en-US" b="1" dirty="0" smtClean="0"/>
              <a:t>,” NKJV) those “</a:t>
            </a:r>
            <a:r>
              <a:rPr lang="en-US" b="1" i="1" dirty="0" smtClean="0"/>
              <a:t>unfruitful works of darkness</a:t>
            </a:r>
            <a:r>
              <a:rPr lang="en-US" b="1" dirty="0" smtClean="0"/>
              <a:t>,” 5:11-13.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143</TotalTime>
  <Words>1338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Mountain Top</vt:lpstr>
      <vt:lpstr>The Christian’s Walk, No. 2</vt:lpstr>
      <vt:lpstr>“Walk in Love” Ephesians 5:1-8</vt:lpstr>
      <vt:lpstr>Slide 3</vt:lpstr>
      <vt:lpstr>“Walk in Love,” Eph. 5:1-7</vt:lpstr>
      <vt:lpstr> Walking “in Love” Demands That We:</vt:lpstr>
      <vt:lpstr>“Walk as Children of Light” Ephesians 5:8-14</vt:lpstr>
      <vt:lpstr>Slide 7</vt:lpstr>
      <vt:lpstr>“Walk as Children of Light”</vt:lpstr>
      <vt:lpstr>Walking as “Children of Light” Demands that we:</vt:lpstr>
      <vt:lpstr>“Walk Circumspectly,”  Ephesians 5:15-21</vt:lpstr>
      <vt:lpstr>Slide 11</vt:lpstr>
      <vt:lpstr>“Walk Circumspectly,” 5:15.</vt:lpstr>
      <vt:lpstr>Walking “Circumspectly” Demands that we:</vt:lpstr>
      <vt:lpstr>“Walking Circumspectly” Demands that we: </vt:lpstr>
      <vt:lpstr>Walking “Circumspectly” Demands that we: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Walk, No. 2</dc:title>
  <dc:creator>Bobby</dc:creator>
  <cp:lastModifiedBy>Bobby</cp:lastModifiedBy>
  <cp:revision>28</cp:revision>
  <cp:lastPrinted>1601-01-01T00:00:00Z</cp:lastPrinted>
  <dcterms:created xsi:type="dcterms:W3CDTF">2015-02-14T14:20:06Z</dcterms:created>
  <dcterms:modified xsi:type="dcterms:W3CDTF">2015-02-14T16:51:50Z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